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81" r:id="rId9"/>
    <p:sldId id="268" r:id="rId10"/>
    <p:sldId id="265" r:id="rId11"/>
    <p:sldId id="266" r:id="rId12"/>
    <p:sldId id="267" r:id="rId13"/>
    <p:sldId id="269" r:id="rId14"/>
    <p:sldId id="270" r:id="rId15"/>
    <p:sldId id="271" r:id="rId16"/>
    <p:sldId id="272" r:id="rId17"/>
    <p:sldId id="273" r:id="rId18"/>
    <p:sldId id="275" r:id="rId19"/>
    <p:sldId id="276" r:id="rId20"/>
    <p:sldId id="277" r:id="rId21"/>
    <p:sldId id="278" r:id="rId22"/>
    <p:sldId id="279" r:id="rId23"/>
    <p:sldId id="280" r:id="rId24"/>
    <p:sldId id="282" r:id="rId25"/>
    <p:sldId id="297" r:id="rId26"/>
    <p:sldId id="283" r:id="rId27"/>
    <p:sldId id="285" r:id="rId28"/>
    <p:sldId id="286" r:id="rId29"/>
    <p:sldId id="287" r:id="rId30"/>
    <p:sldId id="290" r:id="rId31"/>
    <p:sldId id="291" r:id="rId32"/>
    <p:sldId id="292" r:id="rId33"/>
    <p:sldId id="293" r:id="rId34"/>
    <p:sldId id="294" r:id="rId35"/>
    <p:sldId id="295" r:id="rId36"/>
    <p:sldId id="296" r:id="rId37"/>
    <p:sldId id="259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d. Sultan-E-Alam Khan" initials="MSK" lastIdx="1" clrIdx="0">
    <p:extLst>
      <p:ext uri="{19B8F6BF-5375-455C-9EA6-DF929625EA0E}">
        <p15:presenceInfo xmlns:p15="http://schemas.microsoft.com/office/powerpoint/2012/main" userId="S-1-5-21-3692305025-1142394192-3547886452-129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8" autoAdjust="0"/>
    <p:restoredTop sz="68223" autoAdjust="0"/>
  </p:normalViewPr>
  <p:slideViewPr>
    <p:cSldViewPr snapToGrid="0" snapToObjects="1">
      <p:cViewPr varScale="1">
        <p:scale>
          <a:sx n="51" d="100"/>
          <a:sy n="51" d="100"/>
        </p:scale>
        <p:origin x="738" y="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>
        <p:scale>
          <a:sx n="60" d="100"/>
          <a:sy n="60" d="100"/>
        </p:scale>
        <p:origin x="2766" y="-1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D9ED48-16BE-4B52-9C7C-DD9DFC6C01A1}" type="datetimeFigureOut">
              <a:rPr lang="en-US" smtClean="0"/>
              <a:t>19-Nov-16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2500B0-F444-4C7A-9683-2370E1A7E4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8680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2C6F36-6E8E-DC44-9DBD-38B0E0EC736F}" type="datetimeFigureOut">
              <a:rPr lang="en-US" smtClean="0"/>
              <a:t>19-Nov-16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55703-2842-D847-8952-105355514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681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3905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7472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593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36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0615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8507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6832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5601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559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3289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402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490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6179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7756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1623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8617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804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1653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28943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317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04053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921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64732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2541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3634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087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90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408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690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404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655703-2842-D847-8952-105355514C7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280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QLSaturday_CoverBG-0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58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3839" y="2717802"/>
            <a:ext cx="7281415" cy="1470025"/>
          </a:xfrm>
        </p:spPr>
        <p:txBody>
          <a:bodyPr lIns="0" anchor="t" anchorCtr="0">
            <a:noAutofit/>
          </a:bodyPr>
          <a:lstStyle>
            <a:lvl1pPr>
              <a:defRPr sz="45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727" y="6015591"/>
            <a:ext cx="3322848" cy="520700"/>
          </a:xfrm>
          <a:prstGeom prst="rect">
            <a:avLst/>
          </a:prstGeom>
        </p:spPr>
      </p:pic>
      <p:sp>
        <p:nvSpPr>
          <p:cNvPr id="13" name="Content Placeholder 11"/>
          <p:cNvSpPr>
            <a:spLocks noGrp="1"/>
          </p:cNvSpPr>
          <p:nvPr>
            <p:ph sz="quarter" idx="10" hasCustomPrompt="1"/>
          </p:nvPr>
        </p:nvSpPr>
        <p:spPr>
          <a:xfrm>
            <a:off x="613839" y="5844247"/>
            <a:ext cx="7556501" cy="447838"/>
          </a:xfrm>
        </p:spPr>
        <p:txBody>
          <a:bodyPr lIns="0"/>
          <a:lstStyle>
            <a:lvl1pPr marL="0" indent="0">
              <a:spcAft>
                <a:spcPts val="600"/>
              </a:spcAft>
              <a:buNone/>
              <a:defRPr sz="2000" b="0" i="0">
                <a:latin typeface="Source Sans Pro Light"/>
                <a:cs typeface="Source Sans Pro Light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401" dirty="0" smtClean="0"/>
              <a:t>John B. Doe | Title Goes Here (24pt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613839" y="6292085"/>
            <a:ext cx="3695701" cy="370722"/>
          </a:xfrm>
        </p:spPr>
        <p:txBody>
          <a:bodyPr lIns="0"/>
          <a:lstStyle>
            <a:lvl1pPr marL="0" indent="0">
              <a:buNone/>
              <a:defRPr sz="1600" b="0" i="0">
                <a:latin typeface="Source Sans Pro Light"/>
                <a:cs typeface="Source Sans Pro Light"/>
              </a:defRPr>
            </a:lvl1pPr>
            <a:lvl2pPr marL="457191" indent="0">
              <a:buNone/>
              <a:defRPr sz="1600"/>
            </a:lvl2pPr>
            <a:lvl3pPr marL="914381" indent="0">
              <a:buNone/>
              <a:defRPr sz="1600"/>
            </a:lvl3pPr>
            <a:lvl4pPr marL="1371572" indent="0">
              <a:buNone/>
              <a:defRPr sz="1600"/>
            </a:lvl4pPr>
            <a:lvl5pPr marL="1828762" indent="0">
              <a:buNone/>
              <a:defRPr sz="1600"/>
            </a:lvl5pPr>
          </a:lstStyle>
          <a:p>
            <a:pPr lvl="0"/>
            <a:r>
              <a:rPr lang="en-US" dirty="0" smtClean="0"/>
              <a:t>#XXX | CITYNAME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467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3"/>
            <a:ext cx="7416800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dirty="0" smtClean="0"/>
              <a:t>SQL SATURDAY | #XXX | CITYNAME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03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5029408" y="0"/>
            <a:ext cx="716259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7" descr="SectionHeader-0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4049" y="0"/>
            <a:ext cx="2917952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695741"/>
            <a:ext cx="8664448" cy="1362075"/>
          </a:xfrm>
        </p:spPr>
        <p:txBody>
          <a:bodyPr anchor="t"/>
          <a:lstStyle>
            <a:lvl1pPr algn="l">
              <a:defRPr sz="4201" b="1" cap="none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9739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6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1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3"/>
            <a:ext cx="7416800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dirty="0" smtClean="0"/>
              <a:t>SQL SATURDAY | #XXX | CITYNAME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531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3"/>
            <a:ext cx="7416800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dirty="0" smtClean="0"/>
              <a:t>SQL SATURDAY | #XXX | CITYNAME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347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3"/>
            <a:ext cx="7416800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dirty="0" smtClean="0"/>
              <a:t>SQL SATURDAY | #XXX | CITYNAME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48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QLSaturday_CoverBG-01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613839" y="2717802"/>
            <a:ext cx="7281415" cy="1470025"/>
          </a:xfrm>
        </p:spPr>
        <p:txBody>
          <a:bodyPr lIns="0" anchor="t" anchorCtr="0">
            <a:noAutofit/>
          </a:bodyPr>
          <a:lstStyle>
            <a:lvl1pPr>
              <a:defRPr sz="4500"/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0" hasCustomPrompt="1"/>
          </p:nvPr>
        </p:nvSpPr>
        <p:spPr>
          <a:xfrm>
            <a:off x="613839" y="5840496"/>
            <a:ext cx="7203019" cy="517525"/>
          </a:xfrm>
        </p:spPr>
        <p:txBody>
          <a:bodyPr lIns="0"/>
          <a:lstStyle>
            <a:lvl1pPr marL="0" indent="0" algn="l">
              <a:buNone/>
              <a:defRPr sz="2401" b="0" i="0">
                <a:solidFill>
                  <a:schemeClr val="accent1"/>
                </a:solidFill>
                <a:latin typeface="Source Sans Pro Light"/>
                <a:cs typeface="Source Sans Pro Light"/>
              </a:defRPr>
            </a:lvl1pPr>
          </a:lstStyle>
          <a:p>
            <a:pPr lvl="0"/>
            <a:r>
              <a:rPr lang="en-US" dirty="0" smtClean="0"/>
              <a:t>John B. Doe | Title Goes Here (24pt)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 hasCustomPrompt="1"/>
          </p:nvPr>
        </p:nvSpPr>
        <p:spPr>
          <a:xfrm>
            <a:off x="623979" y="6297270"/>
            <a:ext cx="4313768" cy="449263"/>
          </a:xfrm>
        </p:spPr>
        <p:txBody>
          <a:bodyPr lIns="0"/>
          <a:lstStyle>
            <a:lvl1pPr marL="0" indent="0">
              <a:buNone/>
              <a:defRPr sz="1600" b="0" i="0" baseline="0">
                <a:latin typeface="Source Sans Pro Light"/>
                <a:cs typeface="Source Sans Pro Light"/>
              </a:defRPr>
            </a:lvl1pPr>
          </a:lstStyle>
          <a:p>
            <a:pPr lvl="0"/>
            <a:r>
              <a:rPr lang="en-US" dirty="0" smtClean="0"/>
              <a:t>#XXX | CITYNAME 2015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727" y="6015591"/>
            <a:ext cx="3322848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112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QLSaturday_Interior_Corner-01.jpg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561" y="5945201"/>
            <a:ext cx="5187441" cy="921046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6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3"/>
            <a:ext cx="7416800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dirty="0" smtClean="0"/>
              <a:t>SQL SATURDAY | #XXX | CITYNAME 2015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023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61" r:id="rId7"/>
  </p:sldLayoutIdLst>
  <p:txStyles>
    <p:titleStyle>
      <a:lvl1pPr algn="l" defTabSz="457191" rtl="0" eaLnBrk="1" latinLnBrk="0" hangingPunct="1">
        <a:spcBef>
          <a:spcPct val="0"/>
        </a:spcBef>
        <a:buNone/>
        <a:defRPr sz="3500" b="0" i="0" kern="1200">
          <a:solidFill>
            <a:srgbClr val="19405F"/>
          </a:solidFill>
          <a:latin typeface="Source Sans Pro Light"/>
          <a:ea typeface="+mj-ea"/>
          <a:cs typeface="Source Sans Pro Light"/>
        </a:defRPr>
      </a:lvl1pPr>
    </p:titleStyle>
    <p:bodyStyle>
      <a:lvl1pPr marL="342893" indent="-342893" algn="l" defTabSz="457191" rtl="0" eaLnBrk="1" latinLnBrk="0" hangingPunct="1">
        <a:spcBef>
          <a:spcPct val="20000"/>
        </a:spcBef>
        <a:buClr>
          <a:schemeClr val="bg1">
            <a:lumMod val="65000"/>
          </a:schemeClr>
        </a:buClr>
        <a:buFont typeface="Arial"/>
        <a:buChar char="•"/>
        <a:defRPr sz="3000" kern="1200">
          <a:solidFill>
            <a:schemeClr val="tx2"/>
          </a:solidFill>
          <a:latin typeface="Source Sans Pro"/>
          <a:ea typeface="+mn-ea"/>
          <a:cs typeface="Source Sans Pro"/>
        </a:defRPr>
      </a:lvl1pPr>
      <a:lvl2pPr marL="742935" indent="-285745" algn="l" defTabSz="457191" rtl="0" eaLnBrk="1" latinLnBrk="0" hangingPunct="1">
        <a:spcBef>
          <a:spcPct val="20000"/>
        </a:spcBef>
        <a:buClr>
          <a:schemeClr val="bg1">
            <a:lumMod val="65000"/>
          </a:schemeClr>
        </a:buClr>
        <a:buFont typeface="Arial"/>
        <a:buChar char="•"/>
        <a:defRPr sz="2600" kern="1200">
          <a:solidFill>
            <a:schemeClr val="tx2"/>
          </a:solidFill>
          <a:latin typeface="Source Sans Pro"/>
          <a:ea typeface="+mn-ea"/>
          <a:cs typeface="Source Sans Pro"/>
        </a:defRPr>
      </a:lvl2pPr>
      <a:lvl3pPr marL="1142976" indent="-228595" algn="l" defTabSz="457191" rtl="0" eaLnBrk="1" latinLnBrk="0" hangingPunct="1">
        <a:spcBef>
          <a:spcPct val="20000"/>
        </a:spcBef>
        <a:buClr>
          <a:schemeClr val="bg1">
            <a:lumMod val="65000"/>
          </a:schemeClr>
        </a:buClr>
        <a:buFont typeface="Arial"/>
        <a:buChar char="•"/>
        <a:defRPr sz="2199" kern="1200">
          <a:solidFill>
            <a:schemeClr val="tx2"/>
          </a:solidFill>
          <a:latin typeface="Source Sans Pro"/>
          <a:ea typeface="+mn-ea"/>
          <a:cs typeface="Source Sans Pro"/>
        </a:defRPr>
      </a:lvl3pPr>
      <a:lvl4pPr marL="1600167" indent="-228595" algn="l" defTabSz="457191" rtl="0" eaLnBrk="1" latinLnBrk="0" hangingPunct="1">
        <a:spcBef>
          <a:spcPct val="20000"/>
        </a:spcBef>
        <a:buClr>
          <a:schemeClr val="bg1">
            <a:lumMod val="65000"/>
          </a:schemeClr>
        </a:buClr>
        <a:buFont typeface="Arial"/>
        <a:buChar char="•"/>
        <a:defRPr sz="1800" kern="1200">
          <a:solidFill>
            <a:schemeClr val="tx2"/>
          </a:solidFill>
          <a:latin typeface="Source Sans Pro"/>
          <a:ea typeface="+mn-ea"/>
          <a:cs typeface="Source Sans Pro"/>
        </a:defRPr>
      </a:lvl4pPr>
      <a:lvl5pPr marL="2057357" indent="-228595" algn="l" defTabSz="457191" rtl="0" eaLnBrk="1" latinLnBrk="0" hangingPunct="1">
        <a:spcBef>
          <a:spcPct val="20000"/>
        </a:spcBef>
        <a:buClr>
          <a:schemeClr val="bg1">
            <a:lumMod val="65000"/>
          </a:schemeClr>
        </a:buClr>
        <a:buFont typeface="Arial"/>
        <a:buChar char="•"/>
        <a:defRPr sz="1600" kern="1200">
          <a:solidFill>
            <a:schemeClr val="tx2"/>
          </a:solidFill>
          <a:latin typeface="Source Sans Pro"/>
          <a:ea typeface="+mn-ea"/>
          <a:cs typeface="Source Sans Pro"/>
        </a:defRPr>
      </a:lvl5pPr>
      <a:lvl6pPr marL="2514548" indent="-228595" algn="l" defTabSz="457191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38" indent="-228595" algn="l" defTabSz="457191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27" indent="-228595" algn="l" defTabSz="457191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19" indent="-228595" algn="l" defTabSz="457191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1" algn="l" defTabSz="4571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1" algn="l" defTabSz="4571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2" algn="l" defTabSz="4571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62" algn="l" defTabSz="4571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53" algn="l" defTabSz="4571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42" algn="l" defTabSz="4571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34" algn="l" defTabSz="4571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24" algn="l" defTabSz="457191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sqlperformance.com/2015/08/sql-server-2016/always-encrypted-performance-follow-up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hyperlink" Target="http://windows.microsoft.com/en-us/windows/import-export-certificates-private-keys#1TC=windows-7" TargetMode="External"/><Relationship Id="rId3" Type="http://schemas.openxmlformats.org/officeDocument/2006/relationships/hyperlink" Target="https://msdn.microsoft.com/en-us/library/mt163865.aspx" TargetMode="External"/><Relationship Id="rId7" Type="http://schemas.openxmlformats.org/officeDocument/2006/relationships/hyperlink" Target="https://msdn.microsoft.com/en-us/library/mt607048.aspx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logs.msdn.microsoft.com/sqlsecurity/2015/08/27/using-always-encrypted-with-entity-framework-6" TargetMode="External"/><Relationship Id="rId5" Type="http://schemas.openxmlformats.org/officeDocument/2006/relationships/hyperlink" Target="https://msdn.microsoft.com/en-us/library/mt147923.aspx" TargetMode="External"/><Relationship Id="rId4" Type="http://schemas.openxmlformats.org/officeDocument/2006/relationships/hyperlink" Target="https://channel9.msdn.com/events/datadriven/sqlserver2016/alwaysencrypted" TargetMode="Externa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8186" y="2832113"/>
            <a:ext cx="9150738" cy="1470026"/>
          </a:xfrm>
        </p:spPr>
        <p:txBody>
          <a:bodyPr>
            <a:noAutofit/>
          </a:bodyPr>
          <a:lstStyle/>
          <a:p>
            <a:r>
              <a:rPr lang="en-US" dirty="0" smtClean="0"/>
              <a:t>Securing Your Data With SQL 2016</a:t>
            </a:r>
            <a:br>
              <a:rPr lang="en-US" dirty="0" smtClean="0"/>
            </a:br>
            <a:r>
              <a:rPr lang="en-US" sz="2401" dirty="0" smtClean="0"/>
              <a:t>(An overview of Always </a:t>
            </a:r>
            <a:r>
              <a:rPr lang="en-US" sz="2401" dirty="0"/>
              <a:t>Encrypted)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238186" y="5664635"/>
            <a:ext cx="9150738" cy="447838"/>
          </a:xfrm>
        </p:spPr>
        <p:txBody>
          <a:bodyPr/>
          <a:lstStyle/>
          <a:p>
            <a:r>
              <a:rPr lang="en-US" sz="1600" b="1" dirty="0"/>
              <a:t>Md. Sultan-E-Alam Khan, </a:t>
            </a:r>
            <a:r>
              <a:rPr lang="en-US" sz="1600" b="1" dirty="0" smtClean="0"/>
              <a:t>PMP</a:t>
            </a:r>
            <a:r>
              <a:rPr lang="en-US" b="1" dirty="0"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®</a:t>
            </a:r>
            <a:r>
              <a:rPr lang="en-US" sz="1600" b="1" dirty="0" smtClean="0"/>
              <a:t>, </a:t>
            </a:r>
            <a:r>
              <a:rPr lang="en-US" sz="1600" b="1" dirty="0"/>
              <a:t>SMC™, OCP, MCSD | Head of Application, Lanka Bangla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238186" y="6292092"/>
            <a:ext cx="3982835" cy="370723"/>
          </a:xfrm>
        </p:spPr>
        <p:txBody>
          <a:bodyPr/>
          <a:lstStyle/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- Bangladesh 2016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24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298" indent="0" algn="ctr">
              <a:buNone/>
            </a:pPr>
            <a:endParaRPr lang="en-US" dirty="0" smtClean="0"/>
          </a:p>
          <a:p>
            <a:pPr marL="114298" indent="0" algn="ctr">
              <a:buNone/>
            </a:pPr>
            <a:endParaRPr lang="en-US" dirty="0"/>
          </a:p>
          <a:p>
            <a:pPr marL="114298" indent="0" algn="ctr">
              <a:buNone/>
            </a:pPr>
            <a:r>
              <a:rPr lang="en-US" dirty="0" smtClean="0"/>
              <a:t>Have you ever get those messages at your cell phone providing attractive offers that you never thought for !!!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59386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840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298" indent="0" algn="ctr">
              <a:buNone/>
            </a:pPr>
            <a:endParaRPr lang="en-US" dirty="0" smtClean="0"/>
          </a:p>
          <a:p>
            <a:pPr marL="114298" indent="0" algn="ctr">
              <a:buNone/>
            </a:pPr>
            <a:endParaRPr lang="en-US" dirty="0"/>
          </a:p>
          <a:p>
            <a:pPr marL="114298" indent="0" algn="ctr">
              <a:buNone/>
            </a:pPr>
            <a:r>
              <a:rPr lang="en-US" dirty="0" smtClean="0"/>
              <a:t>Are you getting tired to find a good DBA either for competency or for money.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59386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777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298" indent="0" algn="ctr">
              <a:buNone/>
            </a:pPr>
            <a:endParaRPr lang="en-US" dirty="0" smtClean="0"/>
          </a:p>
          <a:p>
            <a:pPr marL="114298" indent="0" algn="ctr">
              <a:buNone/>
            </a:pPr>
            <a:endParaRPr lang="en-US" dirty="0"/>
          </a:p>
          <a:p>
            <a:pPr marL="114298" indent="0" algn="ctr">
              <a:buNone/>
            </a:pPr>
            <a:r>
              <a:rPr lang="en-US" dirty="0" smtClean="0"/>
              <a:t>Have you started thinking to move to Azure at near future?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1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398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Encrypting the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17648"/>
            <a:ext cx="10085614" cy="4525963"/>
          </a:xfrm>
        </p:spPr>
        <p:txBody>
          <a:bodyPr>
            <a:noAutofit/>
          </a:bodyPr>
          <a:lstStyle/>
          <a:p>
            <a:pPr marL="114298" indent="0" algn="ctr">
              <a:buNone/>
            </a:pPr>
            <a:endParaRPr lang="en-US" sz="800" dirty="0"/>
          </a:p>
          <a:p>
            <a:pPr marL="114298" indent="0" algn="ctr">
              <a:buNone/>
            </a:pPr>
            <a:endParaRPr lang="en-US" sz="8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Protecting sensitive data e.g. Credit Card Number, National ID, Mobile Number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Running database and/or application in the cloud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Delegation of DBA role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Prevent high-privileged users from having access to sensitive data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Separation of role between who own data and who manage data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Regulatory Compliance and Audits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59386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77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Database Encryption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967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Database Encryption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8121364"/>
              </p:ext>
            </p:extLst>
          </p:nvPr>
        </p:nvGraphicFramePr>
        <p:xfrm>
          <a:off x="609600" y="1747157"/>
          <a:ext cx="9954986" cy="39065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63472"/>
                <a:gridCol w="6191514"/>
              </a:tblGrid>
              <a:tr h="414434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SQL Server Version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Type of Encryption</a:t>
                      </a:r>
                      <a:endParaRPr lang="en-US" sz="2000" dirty="0"/>
                    </a:p>
                  </a:txBody>
                  <a:tcPr/>
                </a:tc>
              </a:tr>
              <a:tr h="1370822"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2000 &amp; Before</a:t>
                      </a:r>
                      <a:endParaRPr lang="en-US" sz="2000" kern="1200" dirty="0">
                        <a:solidFill>
                          <a:schemeClr val="tx2"/>
                        </a:solidFill>
                        <a:latin typeface="Source Sans Pro"/>
                        <a:ea typeface="+mn-ea"/>
                        <a:cs typeface="Source Sans Pr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No native tools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Data at Rest could be encrypted by third party tools or by encrypting the entire drive</a:t>
                      </a:r>
                    </a:p>
                  </a:txBody>
                  <a:tcPr/>
                </a:tc>
              </a:tr>
              <a:tr h="414435"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2005</a:t>
                      </a:r>
                      <a:endParaRPr lang="en-US" sz="2000" kern="1200" dirty="0">
                        <a:solidFill>
                          <a:schemeClr val="tx2"/>
                        </a:solidFill>
                        <a:latin typeface="Source Sans Pro"/>
                        <a:ea typeface="+mn-ea"/>
                        <a:cs typeface="Source Sans Pr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Call level encryption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000" kern="1200" dirty="0">
                        <a:solidFill>
                          <a:schemeClr val="tx2"/>
                        </a:solidFill>
                        <a:latin typeface="Source Sans Pro"/>
                        <a:ea typeface="+mn-ea"/>
                        <a:cs typeface="Source Sans Pro"/>
                      </a:endParaRPr>
                    </a:p>
                  </a:txBody>
                  <a:tcPr/>
                </a:tc>
              </a:tr>
              <a:tr h="73323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2008, 2012, 2014</a:t>
                      </a:r>
                      <a:endParaRPr lang="en-US" sz="2000" kern="1200" dirty="0">
                        <a:solidFill>
                          <a:schemeClr val="tx2"/>
                        </a:solidFill>
                        <a:latin typeface="Source Sans Pro"/>
                        <a:ea typeface="+mn-ea"/>
                        <a:cs typeface="Source Sans Pr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fr-FR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TDE (Transparent Data Encryptions)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fr-FR" sz="2000" kern="1200" dirty="0" err="1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Certificate</a:t>
                      </a:r>
                      <a:r>
                        <a:rPr lang="fr-FR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 base transport </a:t>
                      </a:r>
                      <a:r>
                        <a:rPr lang="fr-FR" sz="2000" kern="1200" dirty="0" err="1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encryption</a:t>
                      </a:r>
                      <a:endParaRPr lang="fr-FR" sz="2000" kern="1200" dirty="0" smtClean="0">
                        <a:solidFill>
                          <a:schemeClr val="tx2"/>
                        </a:solidFill>
                        <a:latin typeface="Source Sans Pro"/>
                        <a:ea typeface="+mn-ea"/>
                        <a:cs typeface="Source Sans Pro"/>
                      </a:endParaRP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fr-FR" sz="2000" kern="1200" dirty="0" smtClean="0">
                        <a:solidFill>
                          <a:schemeClr val="tx2"/>
                        </a:solidFill>
                        <a:latin typeface="Source Sans Pro"/>
                        <a:ea typeface="+mn-ea"/>
                        <a:cs typeface="Source Sans Pro"/>
                      </a:endParaRPr>
                    </a:p>
                  </a:txBody>
                  <a:tcPr/>
                </a:tc>
              </a:tr>
              <a:tr h="414435"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2016</a:t>
                      </a:r>
                      <a:endParaRPr lang="en-US" sz="2000" kern="1200" dirty="0">
                        <a:solidFill>
                          <a:schemeClr val="tx2"/>
                        </a:solidFill>
                        <a:latin typeface="Source Sans Pro"/>
                        <a:ea typeface="+mn-ea"/>
                        <a:cs typeface="Source Sans Pro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kern="1200" dirty="0" smtClean="0">
                          <a:solidFill>
                            <a:schemeClr val="tx2"/>
                          </a:solidFill>
                          <a:latin typeface="Source Sans Pro"/>
                          <a:ea typeface="+mn-ea"/>
                          <a:cs typeface="Source Sans Pro"/>
                        </a:rPr>
                        <a:t>Always Encryption</a:t>
                      </a:r>
                      <a:endParaRPr lang="en-US" sz="2000" kern="1200" dirty="0">
                        <a:solidFill>
                          <a:schemeClr val="tx2"/>
                        </a:solidFill>
                        <a:latin typeface="Source Sans Pro"/>
                        <a:ea typeface="+mn-ea"/>
                        <a:cs typeface="Source Sans Pro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035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Always Encryption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641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/>
              <a:t>Solution to the issues with earlier encryption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24666"/>
            <a:ext cx="10281557" cy="4702631"/>
          </a:xfrm>
        </p:spPr>
        <p:txBody>
          <a:bodyPr>
            <a:normAutofit fontScale="70000" lnSpcReduction="20000"/>
          </a:bodyPr>
          <a:lstStyle/>
          <a:p>
            <a:pPr marL="114298" indent="0" algn="ctr">
              <a:buNone/>
            </a:pPr>
            <a:endParaRPr lang="en-US" sz="800" dirty="0"/>
          </a:p>
          <a:p>
            <a:pPr marL="114298" indent="0" algn="ctr">
              <a:buNone/>
            </a:pPr>
            <a:endParaRPr lang="en-US" sz="800" dirty="0"/>
          </a:p>
          <a:p>
            <a:pPr lvl="1">
              <a:lnSpc>
                <a:spcPct val="150000"/>
              </a:lnSpc>
            </a:pPr>
            <a:r>
              <a:rPr lang="en-US" sz="3600" dirty="0"/>
              <a:t>A transparent end to end solution for sensitive columns</a:t>
            </a:r>
          </a:p>
          <a:p>
            <a:pPr lvl="1">
              <a:lnSpc>
                <a:spcPct val="150000"/>
              </a:lnSpc>
            </a:pPr>
            <a:r>
              <a:rPr lang="en-US" sz="3600" dirty="0"/>
              <a:t>All encryption and decryption is handled transparently by the driver library on the client</a:t>
            </a:r>
          </a:p>
          <a:p>
            <a:pPr lvl="1">
              <a:lnSpc>
                <a:spcPct val="150000"/>
              </a:lnSpc>
            </a:pPr>
            <a:r>
              <a:rPr lang="en-US" sz="3600" dirty="0"/>
              <a:t>Allows clients to encrypt sensitive data inside client applications and never reveal the encryption keys to SQL Server</a:t>
            </a:r>
          </a:p>
          <a:p>
            <a:pPr lvl="1">
              <a:lnSpc>
                <a:spcPct val="150000"/>
              </a:lnSpc>
            </a:pPr>
            <a:r>
              <a:rPr lang="en-US" sz="3600" dirty="0"/>
              <a:t>Data is never in plain text while being stored or accessed while on SQL Server (including while in memory)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435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80858"/>
            <a:ext cx="7416800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347647" y="2270276"/>
            <a:ext cx="10058400" cy="40233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30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26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22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18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chemeClr val="bg1">
                  <a:lumMod val="65000"/>
                </a:schemeClr>
              </a:buClr>
              <a:buFont typeface="Arial"/>
              <a:buChar char="•"/>
              <a:defRPr sz="1600" kern="1200">
                <a:solidFill>
                  <a:schemeClr val="tx2"/>
                </a:solidFill>
                <a:latin typeface="Source Sans Pro"/>
                <a:ea typeface="+mn-ea"/>
                <a:cs typeface="Source Sans Pro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66916" lvl="3" indent="0">
              <a:lnSpc>
                <a:spcPct val="150000"/>
              </a:lnSpc>
              <a:buNone/>
            </a:pPr>
            <a:endParaRPr lang="en-US" sz="2800"/>
          </a:p>
          <a:p>
            <a:pPr lvl="4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2800"/>
          </a:p>
          <a:p>
            <a:pPr marL="566916" lvl="3" indent="0">
              <a:buNone/>
            </a:pPr>
            <a:endParaRPr lang="en-US" sz="2800"/>
          </a:p>
          <a:p>
            <a:pPr lvl="3">
              <a:buFont typeface="Wingdings" panose="05000000000000000000" pitchFamily="2" charset="2"/>
              <a:buChar char="Ø"/>
            </a:pPr>
            <a:endParaRPr lang="en-US" sz="2800"/>
          </a:p>
          <a:p>
            <a:pPr lvl="3">
              <a:buFont typeface="Wingdings" panose="05000000000000000000" pitchFamily="2" charset="2"/>
              <a:buChar char="Ø"/>
            </a:pPr>
            <a:endParaRPr lang="en-US" sz="2800"/>
          </a:p>
          <a:p>
            <a:pPr marL="566916" lvl="3" indent="0">
              <a:buNone/>
            </a:pPr>
            <a:endParaRPr lang="en-US" sz="240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9464" y="3385819"/>
            <a:ext cx="1414020" cy="14140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2456" y="1081691"/>
            <a:ext cx="597191" cy="7372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448" y="1081675"/>
            <a:ext cx="522051" cy="64445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4641" y="1070729"/>
            <a:ext cx="597191" cy="73721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078" y="5048624"/>
            <a:ext cx="864195" cy="1271800"/>
          </a:xfrm>
          <a:prstGeom prst="rect">
            <a:avLst/>
          </a:prstGeom>
        </p:spPr>
      </p:pic>
      <p:grpSp>
        <p:nvGrpSpPr>
          <p:cNvPr id="12" name="Group 37"/>
          <p:cNvGrpSpPr/>
          <p:nvPr/>
        </p:nvGrpSpPr>
        <p:grpSpPr>
          <a:xfrm>
            <a:off x="769039" y="2160510"/>
            <a:ext cx="623728" cy="1784963"/>
            <a:chOff x="5893176" y="3792885"/>
            <a:chExt cx="585200" cy="1674708"/>
          </a:xfrm>
        </p:grpSpPr>
        <p:sp>
          <p:nvSpPr>
            <p:cNvPr id="13" name="Rectangle 630"/>
            <p:cNvSpPr>
              <a:spLocks noChangeArrowheads="1"/>
            </p:cNvSpPr>
            <p:nvPr/>
          </p:nvSpPr>
          <p:spPr bwMode="auto">
            <a:xfrm>
              <a:off x="6132059" y="4189759"/>
              <a:ext cx="101114" cy="298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4" name="Freeform 631"/>
            <p:cNvSpPr>
              <a:spLocks/>
            </p:cNvSpPr>
            <p:nvPr/>
          </p:nvSpPr>
          <p:spPr bwMode="auto">
            <a:xfrm>
              <a:off x="6048639" y="5401869"/>
              <a:ext cx="125129" cy="65724"/>
            </a:xfrm>
            <a:custGeom>
              <a:avLst/>
              <a:gdLst>
                <a:gd name="T0" fmla="*/ 21 w 42"/>
                <a:gd name="T1" fmla="*/ 0 h 22"/>
                <a:gd name="T2" fmla="*/ 0 w 42"/>
                <a:gd name="T3" fmla="*/ 22 h 22"/>
                <a:gd name="T4" fmla="*/ 42 w 42"/>
                <a:gd name="T5" fmla="*/ 22 h 22"/>
                <a:gd name="T6" fmla="*/ 21 w 42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22">
                  <a:moveTo>
                    <a:pt x="21" y="0"/>
                  </a:moveTo>
                  <a:cubicBezTo>
                    <a:pt x="9" y="0"/>
                    <a:pt x="0" y="10"/>
                    <a:pt x="0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10"/>
                    <a:pt x="33" y="0"/>
                    <a:pt x="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5" name="Freeform 632"/>
            <p:cNvSpPr>
              <a:spLocks/>
            </p:cNvSpPr>
            <p:nvPr/>
          </p:nvSpPr>
          <p:spPr bwMode="auto">
            <a:xfrm>
              <a:off x="6188936" y="5401869"/>
              <a:ext cx="125129" cy="65724"/>
            </a:xfrm>
            <a:custGeom>
              <a:avLst/>
              <a:gdLst>
                <a:gd name="T0" fmla="*/ 21 w 42"/>
                <a:gd name="T1" fmla="*/ 0 h 22"/>
                <a:gd name="T2" fmla="*/ 0 w 42"/>
                <a:gd name="T3" fmla="*/ 22 h 22"/>
                <a:gd name="T4" fmla="*/ 42 w 42"/>
                <a:gd name="T5" fmla="*/ 22 h 22"/>
                <a:gd name="T6" fmla="*/ 21 w 42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22">
                  <a:moveTo>
                    <a:pt x="21" y="0"/>
                  </a:moveTo>
                  <a:cubicBezTo>
                    <a:pt x="9" y="0"/>
                    <a:pt x="0" y="10"/>
                    <a:pt x="0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10"/>
                    <a:pt x="33" y="0"/>
                    <a:pt x="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6" name="Freeform 633"/>
            <p:cNvSpPr>
              <a:spLocks/>
            </p:cNvSpPr>
            <p:nvPr/>
          </p:nvSpPr>
          <p:spPr bwMode="auto">
            <a:xfrm>
              <a:off x="6092877" y="3929390"/>
              <a:ext cx="197173" cy="236355"/>
            </a:xfrm>
            <a:custGeom>
              <a:avLst/>
              <a:gdLst>
                <a:gd name="T0" fmla="*/ 59 w 66"/>
                <a:gd name="T1" fmla="*/ 45 h 79"/>
                <a:gd name="T2" fmla="*/ 23 w 66"/>
                <a:gd name="T3" fmla="*/ 74 h 79"/>
                <a:gd name="T4" fmla="*/ 6 w 66"/>
                <a:gd name="T5" fmla="*/ 30 h 79"/>
                <a:gd name="T6" fmla="*/ 46 w 66"/>
                <a:gd name="T7" fmla="*/ 5 h 79"/>
                <a:gd name="T8" fmla="*/ 59 w 66"/>
                <a:gd name="T9" fmla="*/ 4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79">
                  <a:moveTo>
                    <a:pt x="59" y="45"/>
                  </a:moveTo>
                  <a:cubicBezTo>
                    <a:pt x="53" y="64"/>
                    <a:pt x="39" y="79"/>
                    <a:pt x="23" y="74"/>
                  </a:cubicBezTo>
                  <a:cubicBezTo>
                    <a:pt x="8" y="69"/>
                    <a:pt x="0" y="49"/>
                    <a:pt x="6" y="30"/>
                  </a:cubicBezTo>
                  <a:cubicBezTo>
                    <a:pt x="13" y="11"/>
                    <a:pt x="30" y="0"/>
                    <a:pt x="46" y="5"/>
                  </a:cubicBezTo>
                  <a:cubicBezTo>
                    <a:pt x="62" y="10"/>
                    <a:pt x="66" y="26"/>
                    <a:pt x="59" y="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7" name="Freeform 634"/>
            <p:cNvSpPr>
              <a:spLocks/>
            </p:cNvSpPr>
            <p:nvPr/>
          </p:nvSpPr>
          <p:spPr bwMode="auto">
            <a:xfrm>
              <a:off x="6066334" y="3902847"/>
              <a:ext cx="194645" cy="221188"/>
            </a:xfrm>
            <a:custGeom>
              <a:avLst/>
              <a:gdLst>
                <a:gd name="T0" fmla="*/ 56 w 65"/>
                <a:gd name="T1" fmla="*/ 24 h 74"/>
                <a:gd name="T2" fmla="*/ 50 w 65"/>
                <a:gd name="T3" fmla="*/ 67 h 74"/>
                <a:gd name="T4" fmla="*/ 10 w 65"/>
                <a:gd name="T5" fmla="*/ 51 h 74"/>
                <a:gd name="T6" fmla="*/ 15 w 65"/>
                <a:gd name="T7" fmla="*/ 8 h 74"/>
                <a:gd name="T8" fmla="*/ 56 w 65"/>
                <a:gd name="T9" fmla="*/ 2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74">
                  <a:moveTo>
                    <a:pt x="56" y="24"/>
                  </a:moveTo>
                  <a:cubicBezTo>
                    <a:pt x="65" y="40"/>
                    <a:pt x="63" y="59"/>
                    <a:pt x="50" y="67"/>
                  </a:cubicBezTo>
                  <a:cubicBezTo>
                    <a:pt x="37" y="74"/>
                    <a:pt x="19" y="67"/>
                    <a:pt x="10" y="51"/>
                  </a:cubicBezTo>
                  <a:cubicBezTo>
                    <a:pt x="0" y="34"/>
                    <a:pt x="3" y="15"/>
                    <a:pt x="15" y="8"/>
                  </a:cubicBezTo>
                  <a:cubicBezTo>
                    <a:pt x="28" y="0"/>
                    <a:pt x="46" y="7"/>
                    <a:pt x="56" y="2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8" name="Freeform 635"/>
            <p:cNvSpPr>
              <a:spLocks/>
            </p:cNvSpPr>
            <p:nvPr/>
          </p:nvSpPr>
          <p:spPr bwMode="auto">
            <a:xfrm>
              <a:off x="6132059" y="4108868"/>
              <a:ext cx="101114" cy="104906"/>
            </a:xfrm>
            <a:custGeom>
              <a:avLst/>
              <a:gdLst>
                <a:gd name="T0" fmla="*/ 80 w 80"/>
                <a:gd name="T1" fmla="*/ 64 h 83"/>
                <a:gd name="T2" fmla="*/ 40 w 80"/>
                <a:gd name="T3" fmla="*/ 83 h 83"/>
                <a:gd name="T4" fmla="*/ 0 w 80"/>
                <a:gd name="T5" fmla="*/ 64 h 83"/>
                <a:gd name="T6" fmla="*/ 0 w 80"/>
                <a:gd name="T7" fmla="*/ 0 h 83"/>
                <a:gd name="T8" fmla="*/ 80 w 80"/>
                <a:gd name="T9" fmla="*/ 0 h 83"/>
                <a:gd name="T10" fmla="*/ 80 w 80"/>
                <a:gd name="T11" fmla="*/ 6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" h="83">
                  <a:moveTo>
                    <a:pt x="80" y="64"/>
                  </a:moveTo>
                  <a:lnTo>
                    <a:pt x="40" y="83"/>
                  </a:lnTo>
                  <a:lnTo>
                    <a:pt x="0" y="64"/>
                  </a:lnTo>
                  <a:lnTo>
                    <a:pt x="0" y="0"/>
                  </a:lnTo>
                  <a:lnTo>
                    <a:pt x="80" y="0"/>
                  </a:lnTo>
                  <a:lnTo>
                    <a:pt x="80" y="64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" name="Freeform 636"/>
            <p:cNvSpPr>
              <a:spLocks/>
            </p:cNvSpPr>
            <p:nvPr/>
          </p:nvSpPr>
          <p:spPr bwMode="auto">
            <a:xfrm>
              <a:off x="6153546" y="4213774"/>
              <a:ext cx="56877" cy="399402"/>
            </a:xfrm>
            <a:custGeom>
              <a:avLst/>
              <a:gdLst>
                <a:gd name="T0" fmla="*/ 35 w 45"/>
                <a:gd name="T1" fmla="*/ 23 h 316"/>
                <a:gd name="T2" fmla="*/ 45 w 45"/>
                <a:gd name="T3" fmla="*/ 19 h 316"/>
                <a:gd name="T4" fmla="*/ 23 w 45"/>
                <a:gd name="T5" fmla="*/ 0 h 316"/>
                <a:gd name="T6" fmla="*/ 0 w 45"/>
                <a:gd name="T7" fmla="*/ 19 h 316"/>
                <a:gd name="T8" fmla="*/ 11 w 45"/>
                <a:gd name="T9" fmla="*/ 23 h 316"/>
                <a:gd name="T10" fmla="*/ 9 w 45"/>
                <a:gd name="T11" fmla="*/ 290 h 316"/>
                <a:gd name="T12" fmla="*/ 23 w 45"/>
                <a:gd name="T13" fmla="*/ 316 h 316"/>
                <a:gd name="T14" fmla="*/ 35 w 45"/>
                <a:gd name="T15" fmla="*/ 290 h 316"/>
                <a:gd name="T16" fmla="*/ 35 w 45"/>
                <a:gd name="T17" fmla="*/ 2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316">
                  <a:moveTo>
                    <a:pt x="35" y="23"/>
                  </a:moveTo>
                  <a:lnTo>
                    <a:pt x="45" y="19"/>
                  </a:lnTo>
                  <a:lnTo>
                    <a:pt x="23" y="0"/>
                  </a:lnTo>
                  <a:lnTo>
                    <a:pt x="0" y="19"/>
                  </a:lnTo>
                  <a:lnTo>
                    <a:pt x="11" y="23"/>
                  </a:lnTo>
                  <a:lnTo>
                    <a:pt x="9" y="290"/>
                  </a:lnTo>
                  <a:lnTo>
                    <a:pt x="23" y="316"/>
                  </a:lnTo>
                  <a:lnTo>
                    <a:pt x="35" y="290"/>
                  </a:lnTo>
                  <a:lnTo>
                    <a:pt x="35" y="23"/>
                  </a:lnTo>
                  <a:close/>
                </a:path>
              </a:pathLst>
            </a:custGeom>
            <a:solidFill>
              <a:srgbClr val="6821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0" name="Freeform 637"/>
            <p:cNvSpPr>
              <a:spLocks/>
            </p:cNvSpPr>
            <p:nvPr/>
          </p:nvSpPr>
          <p:spPr bwMode="auto">
            <a:xfrm>
              <a:off x="5893176" y="4218830"/>
              <a:ext cx="214868" cy="558658"/>
            </a:xfrm>
            <a:custGeom>
              <a:avLst/>
              <a:gdLst>
                <a:gd name="T0" fmla="*/ 72 w 72"/>
                <a:gd name="T1" fmla="*/ 8 h 187"/>
                <a:gd name="T2" fmla="*/ 43 w 72"/>
                <a:gd name="T3" fmla="*/ 0 h 187"/>
                <a:gd name="T4" fmla="*/ 0 w 72"/>
                <a:gd name="T5" fmla="*/ 187 h 187"/>
                <a:gd name="T6" fmla="*/ 29 w 72"/>
                <a:gd name="T7" fmla="*/ 187 h 187"/>
                <a:gd name="T8" fmla="*/ 72 w 72"/>
                <a:gd name="T9" fmla="*/ 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87">
                  <a:moveTo>
                    <a:pt x="72" y="8"/>
                  </a:moveTo>
                  <a:cubicBezTo>
                    <a:pt x="62" y="5"/>
                    <a:pt x="53" y="3"/>
                    <a:pt x="43" y="0"/>
                  </a:cubicBezTo>
                  <a:cubicBezTo>
                    <a:pt x="15" y="60"/>
                    <a:pt x="6" y="121"/>
                    <a:pt x="0" y="187"/>
                  </a:cubicBezTo>
                  <a:cubicBezTo>
                    <a:pt x="29" y="187"/>
                    <a:pt x="29" y="187"/>
                    <a:pt x="29" y="187"/>
                  </a:cubicBezTo>
                  <a:cubicBezTo>
                    <a:pt x="36" y="123"/>
                    <a:pt x="45" y="66"/>
                    <a:pt x="72" y="8"/>
                  </a:cubicBezTo>
                  <a:close/>
                </a:path>
              </a:pathLst>
            </a:custGeom>
            <a:solidFill>
              <a:srgbClr val="442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1" name="Freeform 638"/>
            <p:cNvSpPr>
              <a:spLocks/>
            </p:cNvSpPr>
            <p:nvPr/>
          </p:nvSpPr>
          <p:spPr bwMode="auto">
            <a:xfrm>
              <a:off x="6260980" y="4218830"/>
              <a:ext cx="214868" cy="558658"/>
            </a:xfrm>
            <a:custGeom>
              <a:avLst/>
              <a:gdLst>
                <a:gd name="T0" fmla="*/ 0 w 72"/>
                <a:gd name="T1" fmla="*/ 8 h 187"/>
                <a:gd name="T2" fmla="*/ 28 w 72"/>
                <a:gd name="T3" fmla="*/ 0 h 187"/>
                <a:gd name="T4" fmla="*/ 72 w 72"/>
                <a:gd name="T5" fmla="*/ 187 h 187"/>
                <a:gd name="T6" fmla="*/ 43 w 72"/>
                <a:gd name="T7" fmla="*/ 187 h 187"/>
                <a:gd name="T8" fmla="*/ 0 w 72"/>
                <a:gd name="T9" fmla="*/ 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87">
                  <a:moveTo>
                    <a:pt x="0" y="8"/>
                  </a:moveTo>
                  <a:cubicBezTo>
                    <a:pt x="9" y="5"/>
                    <a:pt x="19" y="3"/>
                    <a:pt x="28" y="0"/>
                  </a:cubicBezTo>
                  <a:cubicBezTo>
                    <a:pt x="56" y="60"/>
                    <a:pt x="66" y="121"/>
                    <a:pt x="72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36" y="123"/>
                    <a:pt x="27" y="66"/>
                    <a:pt x="0" y="8"/>
                  </a:cubicBezTo>
                  <a:close/>
                </a:path>
              </a:pathLst>
            </a:custGeom>
            <a:solidFill>
              <a:srgbClr val="442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2" name="Freeform 639"/>
            <p:cNvSpPr>
              <a:spLocks/>
            </p:cNvSpPr>
            <p:nvPr/>
          </p:nvSpPr>
          <p:spPr bwMode="auto">
            <a:xfrm>
              <a:off x="6048639" y="4828045"/>
              <a:ext cx="131449" cy="585200"/>
            </a:xfrm>
            <a:custGeom>
              <a:avLst/>
              <a:gdLst>
                <a:gd name="T0" fmla="*/ 85 w 104"/>
                <a:gd name="T1" fmla="*/ 463 h 463"/>
                <a:gd name="T2" fmla="*/ 14 w 104"/>
                <a:gd name="T3" fmla="*/ 463 h 463"/>
                <a:gd name="T4" fmla="*/ 0 w 104"/>
                <a:gd name="T5" fmla="*/ 0 h 463"/>
                <a:gd name="T6" fmla="*/ 104 w 104"/>
                <a:gd name="T7" fmla="*/ 0 h 463"/>
                <a:gd name="T8" fmla="*/ 85 w 104"/>
                <a:gd name="T9" fmla="*/ 463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463">
                  <a:moveTo>
                    <a:pt x="85" y="463"/>
                  </a:moveTo>
                  <a:lnTo>
                    <a:pt x="14" y="463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85" y="46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3" name="Freeform 640"/>
            <p:cNvSpPr>
              <a:spLocks/>
            </p:cNvSpPr>
            <p:nvPr/>
          </p:nvSpPr>
          <p:spPr bwMode="auto">
            <a:xfrm>
              <a:off x="6182616" y="4828045"/>
              <a:ext cx="131449" cy="585200"/>
            </a:xfrm>
            <a:custGeom>
              <a:avLst/>
              <a:gdLst>
                <a:gd name="T0" fmla="*/ 90 w 104"/>
                <a:gd name="T1" fmla="*/ 463 h 463"/>
                <a:gd name="T2" fmla="*/ 19 w 104"/>
                <a:gd name="T3" fmla="*/ 463 h 463"/>
                <a:gd name="T4" fmla="*/ 0 w 104"/>
                <a:gd name="T5" fmla="*/ 0 h 463"/>
                <a:gd name="T6" fmla="*/ 104 w 104"/>
                <a:gd name="T7" fmla="*/ 0 h 463"/>
                <a:gd name="T8" fmla="*/ 90 w 104"/>
                <a:gd name="T9" fmla="*/ 463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463">
                  <a:moveTo>
                    <a:pt x="90" y="463"/>
                  </a:moveTo>
                  <a:lnTo>
                    <a:pt x="19" y="463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90" y="463"/>
                  </a:lnTo>
                  <a:close/>
                </a:path>
              </a:pathLst>
            </a:custGeom>
            <a:solidFill>
              <a:srgbClr val="0072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4" name="Freeform 641"/>
            <p:cNvSpPr>
              <a:spLocks/>
            </p:cNvSpPr>
            <p:nvPr/>
          </p:nvSpPr>
          <p:spPr bwMode="auto">
            <a:xfrm>
              <a:off x="5905815" y="4777487"/>
              <a:ext cx="61933" cy="72044"/>
            </a:xfrm>
            <a:custGeom>
              <a:avLst/>
              <a:gdLst>
                <a:gd name="T0" fmla="*/ 0 w 21"/>
                <a:gd name="T1" fmla="*/ 0 h 24"/>
                <a:gd name="T2" fmla="*/ 0 w 21"/>
                <a:gd name="T3" fmla="*/ 13 h 24"/>
                <a:gd name="T4" fmla="*/ 10 w 21"/>
                <a:gd name="T5" fmla="*/ 24 h 24"/>
                <a:gd name="T6" fmla="*/ 21 w 21"/>
                <a:gd name="T7" fmla="*/ 13 h 24"/>
                <a:gd name="T8" fmla="*/ 21 w 21"/>
                <a:gd name="T9" fmla="*/ 0 h 24"/>
                <a:gd name="T10" fmla="*/ 0 w 21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4">
                  <a:moveTo>
                    <a:pt x="0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9"/>
                    <a:pt x="4" y="24"/>
                    <a:pt x="10" y="24"/>
                  </a:cubicBezTo>
                  <a:cubicBezTo>
                    <a:pt x="16" y="24"/>
                    <a:pt x="21" y="19"/>
                    <a:pt x="21" y="13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5" name="Freeform 642"/>
            <p:cNvSpPr>
              <a:spLocks/>
            </p:cNvSpPr>
            <p:nvPr/>
          </p:nvSpPr>
          <p:spPr bwMode="auto">
            <a:xfrm>
              <a:off x="6397484" y="4777487"/>
              <a:ext cx="65724" cy="72044"/>
            </a:xfrm>
            <a:custGeom>
              <a:avLst/>
              <a:gdLst>
                <a:gd name="T0" fmla="*/ 0 w 22"/>
                <a:gd name="T1" fmla="*/ 0 h 24"/>
                <a:gd name="T2" fmla="*/ 0 w 22"/>
                <a:gd name="T3" fmla="*/ 13 h 24"/>
                <a:gd name="T4" fmla="*/ 11 w 22"/>
                <a:gd name="T5" fmla="*/ 24 h 24"/>
                <a:gd name="T6" fmla="*/ 22 w 22"/>
                <a:gd name="T7" fmla="*/ 13 h 24"/>
                <a:gd name="T8" fmla="*/ 22 w 22"/>
                <a:gd name="T9" fmla="*/ 0 h 24"/>
                <a:gd name="T10" fmla="*/ 0 w 22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4">
                  <a:moveTo>
                    <a:pt x="0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9"/>
                    <a:pt x="5" y="24"/>
                    <a:pt x="11" y="24"/>
                  </a:cubicBezTo>
                  <a:cubicBezTo>
                    <a:pt x="17" y="24"/>
                    <a:pt x="22" y="19"/>
                    <a:pt x="22" y="13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6" name="Freeform 643"/>
            <p:cNvSpPr>
              <a:spLocks/>
            </p:cNvSpPr>
            <p:nvPr/>
          </p:nvSpPr>
          <p:spPr bwMode="auto">
            <a:xfrm>
              <a:off x="6022097" y="4189759"/>
              <a:ext cx="322302" cy="638285"/>
            </a:xfrm>
            <a:custGeom>
              <a:avLst/>
              <a:gdLst>
                <a:gd name="T0" fmla="*/ 167 w 255"/>
                <a:gd name="T1" fmla="*/ 0 h 505"/>
                <a:gd name="T2" fmla="*/ 127 w 255"/>
                <a:gd name="T3" fmla="*/ 314 h 505"/>
                <a:gd name="T4" fmla="*/ 87 w 255"/>
                <a:gd name="T5" fmla="*/ 0 h 505"/>
                <a:gd name="T6" fmla="*/ 0 w 255"/>
                <a:gd name="T7" fmla="*/ 23 h 505"/>
                <a:gd name="T8" fmla="*/ 4 w 255"/>
                <a:gd name="T9" fmla="*/ 505 h 505"/>
                <a:gd name="T10" fmla="*/ 250 w 255"/>
                <a:gd name="T11" fmla="*/ 505 h 505"/>
                <a:gd name="T12" fmla="*/ 255 w 255"/>
                <a:gd name="T13" fmla="*/ 23 h 505"/>
                <a:gd name="T14" fmla="*/ 167 w 255"/>
                <a:gd name="T15" fmla="*/ 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5" h="505">
                  <a:moveTo>
                    <a:pt x="167" y="0"/>
                  </a:moveTo>
                  <a:lnTo>
                    <a:pt x="127" y="314"/>
                  </a:lnTo>
                  <a:lnTo>
                    <a:pt x="87" y="0"/>
                  </a:lnTo>
                  <a:lnTo>
                    <a:pt x="0" y="23"/>
                  </a:lnTo>
                  <a:lnTo>
                    <a:pt x="4" y="505"/>
                  </a:lnTo>
                  <a:lnTo>
                    <a:pt x="250" y="505"/>
                  </a:lnTo>
                  <a:lnTo>
                    <a:pt x="255" y="23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4423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7" name="Freeform 644"/>
            <p:cNvSpPr>
              <a:spLocks/>
            </p:cNvSpPr>
            <p:nvPr/>
          </p:nvSpPr>
          <p:spPr bwMode="auto">
            <a:xfrm>
              <a:off x="6263508" y="400775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8" name="Freeform 645"/>
            <p:cNvSpPr>
              <a:spLocks/>
            </p:cNvSpPr>
            <p:nvPr/>
          </p:nvSpPr>
          <p:spPr bwMode="auto">
            <a:xfrm>
              <a:off x="6263508" y="400396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9" name="Freeform 646"/>
            <p:cNvSpPr>
              <a:spLocks/>
            </p:cNvSpPr>
            <p:nvPr/>
          </p:nvSpPr>
          <p:spPr bwMode="auto">
            <a:xfrm>
              <a:off x="6260980" y="399511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0" name="Freeform 647"/>
            <p:cNvSpPr>
              <a:spLocks/>
            </p:cNvSpPr>
            <p:nvPr/>
          </p:nvSpPr>
          <p:spPr bwMode="auto">
            <a:xfrm>
              <a:off x="6260980" y="399890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1" name="Freeform 648"/>
            <p:cNvSpPr>
              <a:spLocks/>
            </p:cNvSpPr>
            <p:nvPr/>
          </p:nvSpPr>
          <p:spPr bwMode="auto">
            <a:xfrm>
              <a:off x="6102988" y="399890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2" name="Freeform 649"/>
            <p:cNvSpPr>
              <a:spLocks/>
            </p:cNvSpPr>
            <p:nvPr/>
          </p:nvSpPr>
          <p:spPr bwMode="auto">
            <a:xfrm>
              <a:off x="6266035" y="4010281"/>
              <a:ext cx="0" cy="2528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3" name="Freeform 650"/>
            <p:cNvSpPr>
              <a:spLocks/>
            </p:cNvSpPr>
            <p:nvPr/>
          </p:nvSpPr>
          <p:spPr bwMode="auto">
            <a:xfrm>
              <a:off x="6266035" y="4012809"/>
              <a:ext cx="0" cy="3792"/>
            </a:xfrm>
            <a:custGeom>
              <a:avLst/>
              <a:gdLst>
                <a:gd name="T0" fmla="*/ 1 h 1"/>
                <a:gd name="T1" fmla="*/ 0 h 1"/>
                <a:gd name="T2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4" name="Freeform 651"/>
            <p:cNvSpPr>
              <a:spLocks/>
            </p:cNvSpPr>
            <p:nvPr/>
          </p:nvSpPr>
          <p:spPr bwMode="auto">
            <a:xfrm>
              <a:off x="6257188" y="399258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5" name="Freeform 652"/>
            <p:cNvSpPr>
              <a:spLocks/>
            </p:cNvSpPr>
            <p:nvPr/>
          </p:nvSpPr>
          <p:spPr bwMode="auto">
            <a:xfrm>
              <a:off x="6096669" y="4012809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6" name="Freeform 653"/>
            <p:cNvSpPr>
              <a:spLocks/>
            </p:cNvSpPr>
            <p:nvPr/>
          </p:nvSpPr>
          <p:spPr bwMode="auto">
            <a:xfrm>
              <a:off x="6099197" y="4003962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7" name="Freeform 654"/>
            <p:cNvSpPr>
              <a:spLocks/>
            </p:cNvSpPr>
            <p:nvPr/>
          </p:nvSpPr>
          <p:spPr bwMode="auto">
            <a:xfrm>
              <a:off x="6099197" y="4001434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8" name="Freeform 655"/>
            <p:cNvSpPr>
              <a:spLocks/>
            </p:cNvSpPr>
            <p:nvPr/>
          </p:nvSpPr>
          <p:spPr bwMode="auto">
            <a:xfrm>
              <a:off x="6096669" y="400775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9" name="Freeform 656"/>
            <p:cNvSpPr>
              <a:spLocks/>
            </p:cNvSpPr>
            <p:nvPr/>
          </p:nvSpPr>
          <p:spPr bwMode="auto">
            <a:xfrm>
              <a:off x="6081501" y="3986267"/>
              <a:ext cx="199701" cy="179478"/>
            </a:xfrm>
            <a:custGeom>
              <a:avLst/>
              <a:gdLst>
                <a:gd name="T0" fmla="*/ 64 w 67"/>
                <a:gd name="T1" fmla="*/ 15 h 60"/>
                <a:gd name="T2" fmla="*/ 62 w 67"/>
                <a:gd name="T3" fmla="*/ 14 h 60"/>
                <a:gd name="T4" fmla="*/ 62 w 67"/>
                <a:gd name="T5" fmla="*/ 10 h 60"/>
                <a:gd name="T6" fmla="*/ 62 w 67"/>
                <a:gd name="T7" fmla="*/ 9 h 60"/>
                <a:gd name="T8" fmla="*/ 62 w 67"/>
                <a:gd name="T9" fmla="*/ 9 h 60"/>
                <a:gd name="T10" fmla="*/ 62 w 67"/>
                <a:gd name="T11" fmla="*/ 8 h 60"/>
                <a:gd name="T12" fmla="*/ 61 w 67"/>
                <a:gd name="T13" fmla="*/ 7 h 60"/>
                <a:gd name="T14" fmla="*/ 61 w 67"/>
                <a:gd name="T15" fmla="*/ 7 h 60"/>
                <a:gd name="T16" fmla="*/ 61 w 67"/>
                <a:gd name="T17" fmla="*/ 6 h 60"/>
                <a:gd name="T18" fmla="*/ 61 w 67"/>
                <a:gd name="T19" fmla="*/ 6 h 60"/>
                <a:gd name="T20" fmla="*/ 60 w 67"/>
                <a:gd name="T21" fmla="*/ 4 h 60"/>
                <a:gd name="T22" fmla="*/ 60 w 67"/>
                <a:gd name="T23" fmla="*/ 4 h 60"/>
                <a:gd name="T24" fmla="*/ 60 w 67"/>
                <a:gd name="T25" fmla="*/ 3 h 60"/>
                <a:gd name="T26" fmla="*/ 60 w 67"/>
                <a:gd name="T27" fmla="*/ 3 h 60"/>
                <a:gd name="T28" fmla="*/ 59 w 67"/>
                <a:gd name="T29" fmla="*/ 2 h 60"/>
                <a:gd name="T30" fmla="*/ 59 w 67"/>
                <a:gd name="T31" fmla="*/ 2 h 60"/>
                <a:gd name="T32" fmla="*/ 54 w 67"/>
                <a:gd name="T33" fmla="*/ 3 h 60"/>
                <a:gd name="T34" fmla="*/ 45 w 67"/>
                <a:gd name="T35" fmla="*/ 1 h 60"/>
                <a:gd name="T36" fmla="*/ 27 w 67"/>
                <a:gd name="T37" fmla="*/ 3 h 60"/>
                <a:gd name="T38" fmla="*/ 9 w 67"/>
                <a:gd name="T39" fmla="*/ 0 h 60"/>
                <a:gd name="T40" fmla="*/ 7 w 67"/>
                <a:gd name="T41" fmla="*/ 4 h 60"/>
                <a:gd name="T42" fmla="*/ 7 w 67"/>
                <a:gd name="T43" fmla="*/ 4 h 60"/>
                <a:gd name="T44" fmla="*/ 6 w 67"/>
                <a:gd name="T45" fmla="*/ 5 h 60"/>
                <a:gd name="T46" fmla="*/ 6 w 67"/>
                <a:gd name="T47" fmla="*/ 5 h 60"/>
                <a:gd name="T48" fmla="*/ 6 w 67"/>
                <a:gd name="T49" fmla="*/ 6 h 60"/>
                <a:gd name="T50" fmla="*/ 6 w 67"/>
                <a:gd name="T51" fmla="*/ 6 h 60"/>
                <a:gd name="T52" fmla="*/ 5 w 67"/>
                <a:gd name="T53" fmla="*/ 7 h 60"/>
                <a:gd name="T54" fmla="*/ 5 w 67"/>
                <a:gd name="T55" fmla="*/ 7 h 60"/>
                <a:gd name="T56" fmla="*/ 5 w 67"/>
                <a:gd name="T57" fmla="*/ 9 h 60"/>
                <a:gd name="T58" fmla="*/ 5 w 67"/>
                <a:gd name="T59" fmla="*/ 9 h 60"/>
                <a:gd name="T60" fmla="*/ 5 w 67"/>
                <a:gd name="T61" fmla="*/ 10 h 60"/>
                <a:gd name="T62" fmla="*/ 5 w 67"/>
                <a:gd name="T63" fmla="*/ 14 h 60"/>
                <a:gd name="T64" fmla="*/ 4 w 67"/>
                <a:gd name="T65" fmla="*/ 14 h 60"/>
                <a:gd name="T66" fmla="*/ 0 w 67"/>
                <a:gd name="T67" fmla="*/ 19 h 60"/>
                <a:gd name="T68" fmla="*/ 0 w 67"/>
                <a:gd name="T69" fmla="*/ 30 h 60"/>
                <a:gd name="T70" fmla="*/ 5 w 67"/>
                <a:gd name="T71" fmla="*/ 35 h 60"/>
                <a:gd name="T72" fmla="*/ 21 w 67"/>
                <a:gd name="T73" fmla="*/ 60 h 60"/>
                <a:gd name="T74" fmla="*/ 46 w 67"/>
                <a:gd name="T75" fmla="*/ 60 h 60"/>
                <a:gd name="T76" fmla="*/ 62 w 67"/>
                <a:gd name="T77" fmla="*/ 35 h 60"/>
                <a:gd name="T78" fmla="*/ 67 w 67"/>
                <a:gd name="T79" fmla="*/ 30 h 60"/>
                <a:gd name="T80" fmla="*/ 67 w 67"/>
                <a:gd name="T81" fmla="*/ 19 h 60"/>
                <a:gd name="T82" fmla="*/ 64 w 67"/>
                <a:gd name="T83" fmla="*/ 1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7" h="60">
                  <a:moveTo>
                    <a:pt x="64" y="15"/>
                  </a:moveTo>
                  <a:cubicBezTo>
                    <a:pt x="63" y="15"/>
                    <a:pt x="62" y="14"/>
                    <a:pt x="62" y="14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5"/>
                    <a:pt x="61" y="5"/>
                    <a:pt x="60" y="4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4"/>
                    <a:pt x="60" y="4"/>
                    <a:pt x="60" y="3"/>
                  </a:cubicBezTo>
                  <a:cubicBezTo>
                    <a:pt x="60" y="3"/>
                    <a:pt x="60" y="3"/>
                    <a:pt x="60" y="3"/>
                  </a:cubicBezTo>
                  <a:cubicBezTo>
                    <a:pt x="60" y="3"/>
                    <a:pt x="59" y="3"/>
                    <a:pt x="59" y="2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8" y="3"/>
                    <a:pt x="56" y="3"/>
                    <a:pt x="54" y="3"/>
                  </a:cubicBezTo>
                  <a:cubicBezTo>
                    <a:pt x="50" y="3"/>
                    <a:pt x="47" y="2"/>
                    <a:pt x="45" y="1"/>
                  </a:cubicBezTo>
                  <a:cubicBezTo>
                    <a:pt x="40" y="2"/>
                    <a:pt x="34" y="3"/>
                    <a:pt x="27" y="3"/>
                  </a:cubicBezTo>
                  <a:cubicBezTo>
                    <a:pt x="20" y="3"/>
                    <a:pt x="14" y="2"/>
                    <a:pt x="9" y="0"/>
                  </a:cubicBezTo>
                  <a:cubicBezTo>
                    <a:pt x="8" y="1"/>
                    <a:pt x="7" y="2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6" y="4"/>
                    <a:pt x="6" y="4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8"/>
                    <a:pt x="5" y="8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10"/>
                    <a:pt x="5" y="10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4" y="14"/>
                    <a:pt x="4" y="14"/>
                  </a:cubicBezTo>
                  <a:cubicBezTo>
                    <a:pt x="2" y="15"/>
                    <a:pt x="0" y="17"/>
                    <a:pt x="0" y="19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32"/>
                    <a:pt x="2" y="35"/>
                    <a:pt x="5" y="35"/>
                  </a:cubicBezTo>
                  <a:cubicBezTo>
                    <a:pt x="5" y="35"/>
                    <a:pt x="13" y="60"/>
                    <a:pt x="21" y="60"/>
                  </a:cubicBezTo>
                  <a:cubicBezTo>
                    <a:pt x="46" y="60"/>
                    <a:pt x="46" y="60"/>
                    <a:pt x="46" y="60"/>
                  </a:cubicBezTo>
                  <a:cubicBezTo>
                    <a:pt x="54" y="60"/>
                    <a:pt x="62" y="35"/>
                    <a:pt x="62" y="35"/>
                  </a:cubicBezTo>
                  <a:cubicBezTo>
                    <a:pt x="65" y="35"/>
                    <a:pt x="67" y="32"/>
                    <a:pt x="67" y="30"/>
                  </a:cubicBezTo>
                  <a:cubicBezTo>
                    <a:pt x="67" y="19"/>
                    <a:pt x="67" y="19"/>
                    <a:pt x="67" y="19"/>
                  </a:cubicBezTo>
                  <a:cubicBezTo>
                    <a:pt x="67" y="17"/>
                    <a:pt x="65" y="15"/>
                    <a:pt x="64" y="15"/>
                  </a:cubicBezTo>
                  <a:close/>
                </a:path>
              </a:pathLst>
            </a:custGeom>
            <a:solidFill>
              <a:srgbClr val="FFB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0" name="Freeform 657"/>
            <p:cNvSpPr>
              <a:spLocks noEditPoints="1"/>
            </p:cNvSpPr>
            <p:nvPr/>
          </p:nvSpPr>
          <p:spPr bwMode="auto">
            <a:xfrm>
              <a:off x="6099197" y="4022921"/>
              <a:ext cx="170631" cy="55613"/>
            </a:xfrm>
            <a:custGeom>
              <a:avLst/>
              <a:gdLst>
                <a:gd name="T0" fmla="*/ 56 w 57"/>
                <a:gd name="T1" fmla="*/ 2 h 19"/>
                <a:gd name="T2" fmla="*/ 42 w 57"/>
                <a:gd name="T3" fmla="*/ 1 h 19"/>
                <a:gd name="T4" fmla="*/ 28 w 57"/>
                <a:gd name="T5" fmla="*/ 4 h 19"/>
                <a:gd name="T6" fmla="*/ 15 w 57"/>
                <a:gd name="T7" fmla="*/ 1 h 19"/>
                <a:gd name="T8" fmla="*/ 0 w 57"/>
                <a:gd name="T9" fmla="*/ 2 h 19"/>
                <a:gd name="T10" fmla="*/ 0 w 57"/>
                <a:gd name="T11" fmla="*/ 4 h 19"/>
                <a:gd name="T12" fmla="*/ 2 w 57"/>
                <a:gd name="T13" fmla="*/ 6 h 19"/>
                <a:gd name="T14" fmla="*/ 3 w 57"/>
                <a:gd name="T15" fmla="*/ 10 h 19"/>
                <a:gd name="T16" fmla="*/ 17 w 57"/>
                <a:gd name="T17" fmla="*/ 18 h 19"/>
                <a:gd name="T18" fmla="*/ 26 w 57"/>
                <a:gd name="T19" fmla="*/ 8 h 19"/>
                <a:gd name="T20" fmla="*/ 28 w 57"/>
                <a:gd name="T21" fmla="*/ 7 h 19"/>
                <a:gd name="T22" fmla="*/ 30 w 57"/>
                <a:gd name="T23" fmla="*/ 8 h 19"/>
                <a:gd name="T24" fmla="*/ 40 w 57"/>
                <a:gd name="T25" fmla="*/ 18 h 19"/>
                <a:gd name="T26" fmla="*/ 53 w 57"/>
                <a:gd name="T27" fmla="*/ 10 h 19"/>
                <a:gd name="T28" fmla="*/ 55 w 57"/>
                <a:gd name="T29" fmla="*/ 6 h 19"/>
                <a:gd name="T30" fmla="*/ 56 w 57"/>
                <a:gd name="T31" fmla="*/ 4 h 19"/>
                <a:gd name="T32" fmla="*/ 56 w 57"/>
                <a:gd name="T33" fmla="*/ 2 h 19"/>
                <a:gd name="T34" fmla="*/ 21 w 57"/>
                <a:gd name="T35" fmla="*/ 14 h 19"/>
                <a:gd name="T36" fmla="*/ 11 w 57"/>
                <a:gd name="T37" fmla="*/ 16 h 19"/>
                <a:gd name="T38" fmla="*/ 5 w 57"/>
                <a:gd name="T39" fmla="*/ 7 h 19"/>
                <a:gd name="T40" fmla="*/ 15 w 57"/>
                <a:gd name="T41" fmla="*/ 2 h 19"/>
                <a:gd name="T42" fmla="*/ 22 w 57"/>
                <a:gd name="T43" fmla="*/ 4 h 19"/>
                <a:gd name="T44" fmla="*/ 21 w 57"/>
                <a:gd name="T45" fmla="*/ 14 h 19"/>
                <a:gd name="T46" fmla="*/ 45 w 57"/>
                <a:gd name="T47" fmla="*/ 16 h 19"/>
                <a:gd name="T48" fmla="*/ 35 w 57"/>
                <a:gd name="T49" fmla="*/ 14 h 19"/>
                <a:gd name="T50" fmla="*/ 35 w 57"/>
                <a:gd name="T51" fmla="*/ 4 h 19"/>
                <a:gd name="T52" fmla="*/ 42 w 57"/>
                <a:gd name="T53" fmla="*/ 2 h 19"/>
                <a:gd name="T54" fmla="*/ 52 w 57"/>
                <a:gd name="T55" fmla="*/ 7 h 19"/>
                <a:gd name="T56" fmla="*/ 45 w 57"/>
                <a:gd name="T57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7" h="19">
                  <a:moveTo>
                    <a:pt x="56" y="2"/>
                  </a:moveTo>
                  <a:cubicBezTo>
                    <a:pt x="56" y="2"/>
                    <a:pt x="48" y="0"/>
                    <a:pt x="42" y="1"/>
                  </a:cubicBezTo>
                  <a:cubicBezTo>
                    <a:pt x="36" y="2"/>
                    <a:pt x="31" y="4"/>
                    <a:pt x="28" y="4"/>
                  </a:cubicBezTo>
                  <a:cubicBezTo>
                    <a:pt x="26" y="4"/>
                    <a:pt x="21" y="2"/>
                    <a:pt x="15" y="1"/>
                  </a:cubicBezTo>
                  <a:cubicBezTo>
                    <a:pt x="8" y="0"/>
                    <a:pt x="0" y="2"/>
                    <a:pt x="0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5"/>
                    <a:pt x="0" y="5"/>
                    <a:pt x="2" y="6"/>
                  </a:cubicBezTo>
                  <a:cubicBezTo>
                    <a:pt x="3" y="6"/>
                    <a:pt x="3" y="10"/>
                    <a:pt x="3" y="10"/>
                  </a:cubicBezTo>
                  <a:cubicBezTo>
                    <a:pt x="5" y="17"/>
                    <a:pt x="10" y="19"/>
                    <a:pt x="17" y="18"/>
                  </a:cubicBezTo>
                  <a:cubicBezTo>
                    <a:pt x="24" y="17"/>
                    <a:pt x="25" y="9"/>
                    <a:pt x="26" y="8"/>
                  </a:cubicBezTo>
                  <a:cubicBezTo>
                    <a:pt x="27" y="7"/>
                    <a:pt x="28" y="7"/>
                    <a:pt x="28" y="7"/>
                  </a:cubicBezTo>
                  <a:cubicBezTo>
                    <a:pt x="28" y="7"/>
                    <a:pt x="30" y="7"/>
                    <a:pt x="30" y="8"/>
                  </a:cubicBezTo>
                  <a:cubicBezTo>
                    <a:pt x="31" y="9"/>
                    <a:pt x="33" y="17"/>
                    <a:pt x="40" y="18"/>
                  </a:cubicBezTo>
                  <a:cubicBezTo>
                    <a:pt x="47" y="19"/>
                    <a:pt x="52" y="17"/>
                    <a:pt x="53" y="10"/>
                  </a:cubicBezTo>
                  <a:cubicBezTo>
                    <a:pt x="53" y="10"/>
                    <a:pt x="53" y="6"/>
                    <a:pt x="55" y="6"/>
                  </a:cubicBezTo>
                  <a:cubicBezTo>
                    <a:pt x="56" y="5"/>
                    <a:pt x="56" y="5"/>
                    <a:pt x="56" y="4"/>
                  </a:cubicBezTo>
                  <a:cubicBezTo>
                    <a:pt x="56" y="3"/>
                    <a:pt x="57" y="2"/>
                    <a:pt x="56" y="2"/>
                  </a:cubicBezTo>
                  <a:close/>
                  <a:moveTo>
                    <a:pt x="21" y="14"/>
                  </a:moveTo>
                  <a:cubicBezTo>
                    <a:pt x="19" y="16"/>
                    <a:pt x="16" y="17"/>
                    <a:pt x="11" y="16"/>
                  </a:cubicBezTo>
                  <a:cubicBezTo>
                    <a:pt x="6" y="16"/>
                    <a:pt x="5" y="12"/>
                    <a:pt x="5" y="7"/>
                  </a:cubicBezTo>
                  <a:cubicBezTo>
                    <a:pt x="5" y="1"/>
                    <a:pt x="15" y="2"/>
                    <a:pt x="15" y="2"/>
                  </a:cubicBezTo>
                  <a:cubicBezTo>
                    <a:pt x="19" y="3"/>
                    <a:pt x="19" y="3"/>
                    <a:pt x="22" y="4"/>
                  </a:cubicBezTo>
                  <a:cubicBezTo>
                    <a:pt x="25" y="5"/>
                    <a:pt x="23" y="11"/>
                    <a:pt x="21" y="14"/>
                  </a:cubicBezTo>
                  <a:close/>
                  <a:moveTo>
                    <a:pt x="45" y="16"/>
                  </a:moveTo>
                  <a:cubicBezTo>
                    <a:pt x="41" y="17"/>
                    <a:pt x="37" y="16"/>
                    <a:pt x="35" y="14"/>
                  </a:cubicBezTo>
                  <a:cubicBezTo>
                    <a:pt x="33" y="11"/>
                    <a:pt x="31" y="5"/>
                    <a:pt x="35" y="4"/>
                  </a:cubicBezTo>
                  <a:cubicBezTo>
                    <a:pt x="38" y="3"/>
                    <a:pt x="38" y="3"/>
                    <a:pt x="42" y="2"/>
                  </a:cubicBezTo>
                  <a:cubicBezTo>
                    <a:pt x="42" y="2"/>
                    <a:pt x="52" y="1"/>
                    <a:pt x="52" y="7"/>
                  </a:cubicBezTo>
                  <a:cubicBezTo>
                    <a:pt x="52" y="12"/>
                    <a:pt x="50" y="16"/>
                    <a:pt x="45" y="1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1" name="Oval 658"/>
            <p:cNvSpPr>
              <a:spLocks noChangeArrowheads="1"/>
            </p:cNvSpPr>
            <p:nvPr/>
          </p:nvSpPr>
          <p:spPr bwMode="auto">
            <a:xfrm>
              <a:off x="6102988" y="4027976"/>
              <a:ext cx="5056" cy="632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2" name="Oval 659"/>
            <p:cNvSpPr>
              <a:spLocks noChangeArrowheads="1"/>
            </p:cNvSpPr>
            <p:nvPr/>
          </p:nvSpPr>
          <p:spPr bwMode="auto">
            <a:xfrm>
              <a:off x="6260980" y="4027976"/>
              <a:ext cx="2528" cy="632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3" name="Freeform 682"/>
            <p:cNvSpPr>
              <a:spLocks/>
            </p:cNvSpPr>
            <p:nvPr/>
          </p:nvSpPr>
          <p:spPr bwMode="auto">
            <a:xfrm>
              <a:off x="6478376" y="3797941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4" name="Freeform 685"/>
            <p:cNvSpPr>
              <a:spLocks/>
            </p:cNvSpPr>
            <p:nvPr/>
          </p:nvSpPr>
          <p:spPr bwMode="auto">
            <a:xfrm>
              <a:off x="6478376" y="3792885"/>
              <a:ext cx="0" cy="2528"/>
            </a:xfrm>
            <a:custGeom>
              <a:avLst/>
              <a:gdLst>
                <a:gd name="T0" fmla="*/ 0 h 1"/>
                <a:gd name="T1" fmla="*/ 1 h 1"/>
                <a:gd name="T2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D6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27" tIns="45713" rIns="91427" bIns="45713" numCol="1" anchor="t" anchorCtr="0" compatLnSpc="1">
              <a:prstTxWarp prst="textNoShape">
                <a:avLst/>
              </a:prstTxWarp>
            </a:bodyPr>
            <a:lstStyle/>
            <a:p>
              <a:pPr defTabSz="932543"/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45" name="TextBox 44"/>
          <p:cNvSpPr txBox="1"/>
          <p:nvPr/>
        </p:nvSpPr>
        <p:spPr>
          <a:xfrm>
            <a:off x="483967" y="3998615"/>
            <a:ext cx="11817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Security </a:t>
            </a:r>
          </a:p>
          <a:p>
            <a:pPr algn="ctr"/>
            <a:r>
              <a:rPr lang="en-US" sz="2000" dirty="0"/>
              <a:t>Officer</a:t>
            </a:r>
          </a:p>
        </p:txBody>
      </p:sp>
      <p:sp>
        <p:nvSpPr>
          <p:cNvPr id="46" name="Rectangle 45"/>
          <p:cNvSpPr/>
          <p:nvPr/>
        </p:nvSpPr>
        <p:spPr>
          <a:xfrm>
            <a:off x="7124051" y="968841"/>
            <a:ext cx="156837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Column Encryption Key</a:t>
            </a:r>
          </a:p>
          <a:p>
            <a:pPr algn="ctr"/>
            <a:r>
              <a:rPr lang="en-US" i="1" dirty="0"/>
              <a:t>(CEK)</a:t>
            </a:r>
            <a:endParaRPr lang="en-US" dirty="0"/>
          </a:p>
        </p:txBody>
      </p:sp>
      <p:sp>
        <p:nvSpPr>
          <p:cNvPr id="47" name="Rectangle 46"/>
          <p:cNvSpPr/>
          <p:nvPr/>
        </p:nvSpPr>
        <p:spPr>
          <a:xfrm>
            <a:off x="9176396" y="967973"/>
            <a:ext cx="1901660" cy="939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/>
              <a:t>Column</a:t>
            </a:r>
          </a:p>
          <a:p>
            <a:pPr algn="ctr"/>
            <a:r>
              <a:rPr lang="en-US" i="1" dirty="0"/>
              <a:t>Master Key</a:t>
            </a:r>
          </a:p>
          <a:p>
            <a:pPr algn="ctr"/>
            <a:r>
              <a:rPr lang="en-US" i="1" dirty="0"/>
              <a:t>(CMK)</a:t>
            </a:r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8245005" y="2525476"/>
            <a:ext cx="12234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Encrypted</a:t>
            </a:r>
          </a:p>
          <a:p>
            <a:pPr algn="ctr"/>
            <a:r>
              <a:rPr lang="en-US" i="1" dirty="0"/>
              <a:t>CEK</a:t>
            </a:r>
            <a:endParaRPr lang="en-US" dirty="0"/>
          </a:p>
        </p:txBody>
      </p:sp>
      <p:sp>
        <p:nvSpPr>
          <p:cNvPr id="49" name="Rectangle 48"/>
          <p:cNvSpPr/>
          <p:nvPr/>
        </p:nvSpPr>
        <p:spPr>
          <a:xfrm>
            <a:off x="10677945" y="3862282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CMK</a:t>
            </a:r>
            <a:endParaRPr lang="en-US" dirty="0"/>
          </a:p>
        </p:txBody>
      </p:sp>
      <p:sp>
        <p:nvSpPr>
          <p:cNvPr id="50" name="Right Arrow 49"/>
          <p:cNvSpPr/>
          <p:nvPr/>
        </p:nvSpPr>
        <p:spPr>
          <a:xfrm>
            <a:off x="1840084" y="953615"/>
            <a:ext cx="5216195" cy="978203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1" dirty="0"/>
              <a:t>1. Generate CEKs and Master Key</a:t>
            </a:r>
          </a:p>
        </p:txBody>
      </p:sp>
      <p:sp>
        <p:nvSpPr>
          <p:cNvPr id="51" name="Right Arrow 50"/>
          <p:cNvSpPr/>
          <p:nvPr/>
        </p:nvSpPr>
        <p:spPr>
          <a:xfrm>
            <a:off x="1840084" y="2387630"/>
            <a:ext cx="5216195" cy="978203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1" dirty="0"/>
              <a:t>2. Encrypt CEK</a:t>
            </a:r>
          </a:p>
        </p:txBody>
      </p:sp>
      <p:sp>
        <p:nvSpPr>
          <p:cNvPr id="52" name="Right Arrow 51"/>
          <p:cNvSpPr/>
          <p:nvPr/>
        </p:nvSpPr>
        <p:spPr>
          <a:xfrm>
            <a:off x="1840084" y="3821646"/>
            <a:ext cx="5216195" cy="978203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1" dirty="0"/>
              <a:t>3. Store Master Key Securely</a:t>
            </a:r>
          </a:p>
        </p:txBody>
      </p:sp>
      <p:sp>
        <p:nvSpPr>
          <p:cNvPr id="53" name="Right Arrow 52"/>
          <p:cNvSpPr/>
          <p:nvPr/>
        </p:nvSpPr>
        <p:spPr>
          <a:xfrm>
            <a:off x="1840082" y="5224769"/>
            <a:ext cx="5216195" cy="978203"/>
          </a:xfrm>
          <a:prstGeom prst="rightArrow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1" dirty="0"/>
              <a:t>4. Upload Encrypted CEK to DB</a:t>
            </a:r>
          </a:p>
        </p:txBody>
      </p:sp>
      <p:sp>
        <p:nvSpPr>
          <p:cNvPr id="54" name="Rectangle 53"/>
          <p:cNvSpPr/>
          <p:nvPr/>
        </p:nvSpPr>
        <p:spPr>
          <a:xfrm>
            <a:off x="7142452" y="3403299"/>
            <a:ext cx="212750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CMK Store:</a:t>
            </a:r>
          </a:p>
          <a:p>
            <a:pPr marL="285689" indent="-285689">
              <a:buFont typeface="Arial" panose="020B0604020202020204" pitchFamily="34" charset="0"/>
              <a:buChar char="•"/>
            </a:pPr>
            <a:r>
              <a:rPr lang="en-US" i="1" dirty="0"/>
              <a:t>Certificate Store</a:t>
            </a:r>
          </a:p>
          <a:p>
            <a:pPr marL="285689" indent="-285689">
              <a:buFont typeface="Arial" panose="020B0604020202020204" pitchFamily="34" charset="0"/>
              <a:buChar char="•"/>
            </a:pPr>
            <a:r>
              <a:rPr lang="en-US" i="1" dirty="0"/>
              <a:t>HSM</a:t>
            </a:r>
          </a:p>
          <a:p>
            <a:pPr marL="285689" indent="-285689">
              <a:buFont typeface="Arial" panose="020B0604020202020204" pitchFamily="34" charset="0"/>
              <a:buChar char="•"/>
            </a:pPr>
            <a:r>
              <a:rPr lang="en-US" i="1" dirty="0"/>
              <a:t>Azure Key Vault</a:t>
            </a:r>
          </a:p>
          <a:p>
            <a:pPr marL="285689" indent="-285689">
              <a:buFont typeface="Arial" panose="020B0604020202020204" pitchFamily="34" charset="0"/>
              <a:buChar char="•"/>
            </a:pPr>
            <a:r>
              <a:rPr lang="en-US" dirty="0"/>
              <a:t>…</a:t>
            </a:r>
          </a:p>
        </p:txBody>
      </p:sp>
      <p:sp>
        <p:nvSpPr>
          <p:cNvPr id="55" name="Rectangle 54"/>
          <p:cNvSpPr/>
          <p:nvPr/>
        </p:nvSpPr>
        <p:spPr>
          <a:xfrm>
            <a:off x="8003994" y="6018320"/>
            <a:ext cx="1172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/>
              <a:t>Database</a:t>
            </a:r>
            <a:endParaRPr lang="en-US" dirty="0"/>
          </a:p>
        </p:txBody>
      </p:sp>
      <p:sp>
        <p:nvSpPr>
          <p:cNvPr id="56" name="Rectangle 55"/>
          <p:cNvSpPr/>
          <p:nvPr/>
        </p:nvSpPr>
        <p:spPr>
          <a:xfrm>
            <a:off x="8014996" y="5182331"/>
            <a:ext cx="12234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Encrypted</a:t>
            </a:r>
          </a:p>
          <a:p>
            <a:pPr algn="ctr"/>
            <a:r>
              <a:rPr lang="en-US" i="1" dirty="0"/>
              <a:t>CEK</a:t>
            </a:r>
            <a:endParaRPr lang="en-US" dirty="0"/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237" y="1118848"/>
            <a:ext cx="522051" cy="644459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728" y="2789126"/>
            <a:ext cx="555087" cy="572351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2851" y="1056467"/>
            <a:ext cx="597191" cy="737215"/>
          </a:xfrm>
          <a:prstGeom prst="rect">
            <a:avLst/>
          </a:prstGeom>
        </p:spPr>
      </p:pic>
      <p:grpSp>
        <p:nvGrpSpPr>
          <p:cNvPr id="60" name="Group 59"/>
          <p:cNvGrpSpPr/>
          <p:nvPr/>
        </p:nvGrpSpPr>
        <p:grpSpPr>
          <a:xfrm>
            <a:off x="7810961" y="2735182"/>
            <a:ext cx="578621" cy="644459"/>
            <a:chOff x="7103231" y="3286369"/>
            <a:chExt cx="578704" cy="644550"/>
          </a:xfrm>
        </p:grpSpPr>
        <p:pic>
          <p:nvPicPr>
            <p:cNvPr id="61" name="Picture 6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03231" y="3286369"/>
              <a:ext cx="522125" cy="644550"/>
            </a:xfrm>
            <a:prstGeom prst="rect">
              <a:avLst/>
            </a:prstGeom>
          </p:spPr>
        </p:pic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6769" y="3347658"/>
              <a:ext cx="555166" cy="5724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8173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22222E-6 L -0.06784 0.23611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98" y="1180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7037E-7 L 0.06354 0.2412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77" y="120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2.59259E-6 L 0.04909 0.36389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48" y="1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3.33333E-6 L -0.0181 0.38218 " pathEditMode="relative" rAng="0" ptsTypes="AA">
                                      <p:cBhvr>
                                        <p:cTn id="80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1" y="190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0" grpId="0" animBg="1"/>
      <p:bldP spid="51" grpId="0" animBg="1"/>
      <p:bldP spid="52" grpId="0" animBg="1"/>
      <p:bldP spid="53" grpId="0" animBg="1"/>
      <p:bldP spid="54" grpId="0"/>
      <p:bldP spid="55" grpId="0"/>
      <p:bldP spid="5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Type of Keys</a:t>
            </a:r>
            <a:endParaRPr lang="en-US" sz="320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24666"/>
            <a:ext cx="10281557" cy="4702631"/>
          </a:xfrm>
        </p:spPr>
        <p:txBody>
          <a:bodyPr>
            <a:normAutofit fontScale="70000" lnSpcReduction="20000"/>
          </a:bodyPr>
          <a:lstStyle/>
          <a:p>
            <a:pPr marL="114298" indent="0" algn="ctr">
              <a:buNone/>
            </a:pPr>
            <a:endParaRPr lang="en-US" sz="800" dirty="0"/>
          </a:p>
          <a:p>
            <a:pPr marL="114298" indent="0" algn="ctr">
              <a:buNone/>
            </a:pPr>
            <a:endParaRPr lang="en-US" sz="8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Column Master Keys (CMK)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 To encrypt column encryption keys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Encrypted values of the keys along with their location are stored on system catalog view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SQL Server does not contain the keys needed to decrypt data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Must be stored in a trusted key store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Column Master Keys must be deployed on each client machine that needs access to the unencrypted data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41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 of 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17638"/>
            <a:ext cx="10972800" cy="4525963"/>
          </a:xfrm>
        </p:spPr>
        <p:txBody>
          <a:bodyPr>
            <a:noAutofit/>
          </a:bodyPr>
          <a:lstStyle/>
          <a:p>
            <a:pPr lvl="1">
              <a:lnSpc>
                <a:spcPct val="150000"/>
              </a:lnSpc>
            </a:pPr>
            <a:r>
              <a:rPr lang="en-US" sz="2800" dirty="0" smtClean="0"/>
              <a:t>Securing Your Database</a:t>
            </a:r>
            <a:endParaRPr lang="en-US" sz="2800" dirty="0"/>
          </a:p>
          <a:p>
            <a:pPr lvl="1">
              <a:lnSpc>
                <a:spcPct val="150000"/>
              </a:lnSpc>
            </a:pPr>
            <a:r>
              <a:rPr lang="en-US" sz="2800" dirty="0" smtClean="0"/>
              <a:t>History of Database Encryption</a:t>
            </a:r>
            <a:endParaRPr lang="en-US" sz="2800" dirty="0"/>
          </a:p>
          <a:p>
            <a:pPr lvl="1">
              <a:lnSpc>
                <a:spcPct val="150000"/>
              </a:lnSpc>
            </a:pPr>
            <a:r>
              <a:rPr lang="en-US" sz="2800" dirty="0" smtClean="0"/>
              <a:t>Always Encryption</a:t>
            </a:r>
          </a:p>
          <a:p>
            <a:pPr lvl="1">
              <a:lnSpc>
                <a:spcPct val="150000"/>
              </a:lnSpc>
            </a:pPr>
            <a:r>
              <a:rPr lang="en-US" sz="2800" dirty="0" smtClean="0"/>
              <a:t>Performance Benchmarking</a:t>
            </a:r>
          </a:p>
          <a:p>
            <a:pPr lvl="1">
              <a:lnSpc>
                <a:spcPct val="150000"/>
              </a:lnSpc>
            </a:pPr>
            <a:r>
              <a:rPr lang="en-US" sz="2800" dirty="0" smtClean="0"/>
              <a:t>Limitations</a:t>
            </a:r>
          </a:p>
          <a:p>
            <a:pPr lvl="1">
              <a:lnSpc>
                <a:spcPct val="150000"/>
              </a:lnSpc>
            </a:pPr>
            <a:r>
              <a:rPr lang="en-US" sz="2800" dirty="0" smtClean="0"/>
              <a:t>References</a:t>
            </a:r>
            <a:endParaRPr lang="en-US" sz="280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1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25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Type of Keys (Cont.)</a:t>
            </a:r>
            <a:endParaRPr lang="en-US" sz="320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24666"/>
            <a:ext cx="10281557" cy="4702631"/>
          </a:xfrm>
        </p:spPr>
        <p:txBody>
          <a:bodyPr>
            <a:normAutofit fontScale="70000" lnSpcReduction="20000"/>
          </a:bodyPr>
          <a:lstStyle/>
          <a:p>
            <a:pPr marL="114298" indent="0" algn="ctr">
              <a:buNone/>
            </a:pPr>
            <a:endParaRPr lang="en-US" sz="800" dirty="0"/>
          </a:p>
          <a:p>
            <a:pPr marL="114298" indent="0" algn="ctr">
              <a:buNone/>
            </a:pPr>
            <a:endParaRPr lang="en-US" sz="8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dirty="0"/>
              <a:t>Column Encryption Keys (CEK)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 To encrypt sensitive data stored in database column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 A single key can encrypt all values in a column/ table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Encrypted values of the keys are stored on system catalog view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 Store this key in a secured/ trusted location for backup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399" dirty="0"/>
              <a:t>Each CEK can have 2 encrypted values from 2 CMKs to allow master key rotation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355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Type of Encryption</a:t>
            </a:r>
            <a:endParaRPr lang="en-US" sz="320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045047"/>
            <a:ext cx="10281557" cy="4702631"/>
          </a:xfrm>
        </p:spPr>
        <p:txBody>
          <a:bodyPr>
            <a:normAutofit/>
          </a:bodyPr>
          <a:lstStyle/>
          <a:p>
            <a:pPr marL="114298" indent="0" algn="ctr">
              <a:buNone/>
            </a:pPr>
            <a:endParaRPr lang="en-US" sz="800" dirty="0"/>
          </a:p>
          <a:p>
            <a:pPr marL="114298" indent="0" algn="ctr">
              <a:buNone/>
            </a:pPr>
            <a:endParaRPr lang="en-US" sz="8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Deterministic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/>
              <a:t>Generate same encrypted value for a given text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/>
              <a:t>Allows grouping, filtering and joining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/>
              <a:t>Better chance of data decryption by unauthorized user by examining the pattern especially when applied to a smaller set of data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43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Type of </a:t>
            </a:r>
            <a:r>
              <a:rPr lang="en-US" sz="3201" dirty="0"/>
              <a:t>Encryption </a:t>
            </a:r>
            <a:r>
              <a:rPr lang="en-US" sz="3201" dirty="0" smtClean="0"/>
              <a:t>(</a:t>
            </a:r>
            <a:r>
              <a:rPr lang="en-US" sz="3201" dirty="0"/>
              <a:t>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930747"/>
            <a:ext cx="10281557" cy="4702631"/>
          </a:xfrm>
        </p:spPr>
        <p:txBody>
          <a:bodyPr>
            <a:normAutofit/>
          </a:bodyPr>
          <a:lstStyle/>
          <a:p>
            <a:pPr marL="114298" indent="0" algn="ctr">
              <a:buNone/>
            </a:pPr>
            <a:endParaRPr lang="en-US" sz="800" dirty="0"/>
          </a:p>
          <a:p>
            <a:pPr marL="114298" indent="0" algn="ctr">
              <a:buNone/>
            </a:pPr>
            <a:endParaRPr lang="en-US" sz="8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Randomized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/>
              <a:t>Encrypting data in a less predictable manner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/>
              <a:t>More secure because different set of data is generated for same plain text</a:t>
            </a:r>
          </a:p>
          <a:p>
            <a:pPr lvl="3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/>
              <a:t>Prevents equality searches, grouping, indexing and joining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857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Type of </a:t>
            </a:r>
            <a:r>
              <a:rPr lang="en-US" sz="3201" dirty="0"/>
              <a:t>Encryption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930747"/>
            <a:ext cx="10281557" cy="4702631"/>
          </a:xfrm>
        </p:spPr>
        <p:txBody>
          <a:bodyPr>
            <a:normAutofit/>
          </a:bodyPr>
          <a:lstStyle/>
          <a:p>
            <a:pPr marL="114298" indent="0" algn="ctr">
              <a:buNone/>
            </a:pPr>
            <a:endParaRPr lang="en-US" sz="800" dirty="0"/>
          </a:p>
          <a:p>
            <a:pPr marL="114298" indent="0" algn="ctr">
              <a:buNone/>
            </a:pPr>
            <a:endParaRPr lang="en-US" sz="8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Deterministic vs. Randomized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/>
              <a:t>Column that are part of indices (either clustered or non clustered) can’t be encrypted with randomized option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/>
              <a:t>Column referenced by unique constraint can be encrypted with deterministic option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2600" dirty="0"/>
              <a:t>Primary Key columns can use only deterministic option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73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80858"/>
            <a:ext cx="7416800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  <p:sp>
        <p:nvSpPr>
          <p:cNvPr id="63" name="Content Placeholder 2"/>
          <p:cNvSpPr txBox="1">
            <a:spLocks/>
          </p:cNvSpPr>
          <p:nvPr/>
        </p:nvSpPr>
        <p:spPr>
          <a:xfrm>
            <a:off x="270068" y="684528"/>
            <a:ext cx="11651868" cy="2051739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sz="2600" dirty="0">
              <a:sym typeface="Wingdings" panose="05000000000000000000" pitchFamily="2" charset="2"/>
            </a:endParaRPr>
          </a:p>
          <a:p>
            <a:endParaRPr lang="en-US" dirty="0"/>
          </a:p>
        </p:txBody>
      </p:sp>
      <p:pic>
        <p:nvPicPr>
          <p:cNvPr id="64" name="Picture 6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479" y="3132718"/>
            <a:ext cx="1226980" cy="1805693"/>
          </a:xfrm>
          <a:prstGeom prst="rect">
            <a:avLst/>
          </a:prstGeom>
        </p:spPr>
      </p:pic>
      <p:sp>
        <p:nvSpPr>
          <p:cNvPr id="65" name="TextBox 64"/>
          <p:cNvSpPr txBox="1"/>
          <p:nvPr/>
        </p:nvSpPr>
        <p:spPr>
          <a:xfrm>
            <a:off x="6944983" y="1878203"/>
            <a:ext cx="4205643" cy="343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cs typeface="Segoe UI Light" panose="020B0502040204020203" pitchFamily="34" charset="0"/>
              </a:rPr>
              <a:t>SQL Server or SQL Database</a:t>
            </a:r>
          </a:p>
        </p:txBody>
      </p:sp>
      <p:pic>
        <p:nvPicPr>
          <p:cNvPr id="66" name="Picture 6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6558" y="4315515"/>
            <a:ext cx="555087" cy="572351"/>
          </a:xfrm>
          <a:prstGeom prst="rect">
            <a:avLst/>
          </a:prstGeom>
        </p:spPr>
      </p:pic>
      <p:sp>
        <p:nvSpPr>
          <p:cNvPr id="67" name="Rectangle 66"/>
          <p:cNvSpPr/>
          <p:nvPr/>
        </p:nvSpPr>
        <p:spPr>
          <a:xfrm>
            <a:off x="4844593" y="2468630"/>
            <a:ext cx="1381600" cy="21937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ADO .NET</a:t>
            </a:r>
          </a:p>
        </p:txBody>
      </p:sp>
      <p:cxnSp>
        <p:nvCxnSpPr>
          <p:cNvPr id="68" name="Straight Arrow Connector 67"/>
          <p:cNvCxnSpPr/>
          <p:nvPr/>
        </p:nvCxnSpPr>
        <p:spPr>
          <a:xfrm flipV="1">
            <a:off x="4095574" y="2762886"/>
            <a:ext cx="752418" cy="1074"/>
          </a:xfrm>
          <a:prstGeom prst="straightConnector1">
            <a:avLst/>
          </a:prstGeom>
          <a:ln w="76200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V="1">
            <a:off x="6202327" y="2772426"/>
            <a:ext cx="745465" cy="4949"/>
          </a:xfrm>
          <a:prstGeom prst="straightConnector1">
            <a:avLst/>
          </a:prstGeom>
          <a:ln w="76200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 flipV="1">
            <a:off x="6200469" y="4398287"/>
            <a:ext cx="745465" cy="4949"/>
          </a:xfrm>
          <a:prstGeom prst="straightConnector1">
            <a:avLst/>
          </a:prstGeom>
          <a:ln w="76200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1" name="Table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90696"/>
              </p:ext>
            </p:extLst>
          </p:nvPr>
        </p:nvGraphicFramePr>
        <p:xfrm>
          <a:off x="1410609" y="3942196"/>
          <a:ext cx="1328576" cy="706053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13285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3523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Name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78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Sultan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cxnSp>
        <p:nvCxnSpPr>
          <p:cNvPr id="72" name="Straight Arrow Connector 71"/>
          <p:cNvCxnSpPr/>
          <p:nvPr/>
        </p:nvCxnSpPr>
        <p:spPr>
          <a:xfrm flipH="1" flipV="1">
            <a:off x="4102529" y="4356969"/>
            <a:ext cx="745465" cy="4949"/>
          </a:xfrm>
          <a:prstGeom prst="straightConnector1">
            <a:avLst/>
          </a:prstGeom>
          <a:ln w="76200">
            <a:solidFill>
              <a:schemeClr val="accent6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3" name="Picture 7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872" y="2646359"/>
            <a:ext cx="522051" cy="644458"/>
          </a:xfrm>
          <a:prstGeom prst="rect">
            <a:avLst/>
          </a:prstGeom>
        </p:spPr>
      </p:pic>
      <p:graphicFrame>
        <p:nvGraphicFramePr>
          <p:cNvPr id="74" name="Table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496106"/>
              </p:ext>
            </p:extLst>
          </p:nvPr>
        </p:nvGraphicFramePr>
        <p:xfrm>
          <a:off x="6966136" y="3968121"/>
          <a:ext cx="2658706" cy="706053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265870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35233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EmpSalary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78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0x7ddfddae6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5" name="Rectangle 74"/>
          <p:cNvSpPr/>
          <p:nvPr/>
        </p:nvSpPr>
        <p:spPr bwMode="auto">
          <a:xfrm>
            <a:off x="7132519" y="3500668"/>
            <a:ext cx="2145953" cy="46745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b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cs typeface="Segoe UI Light" panose="020B0502040204020203" pitchFamily="34" charset="0"/>
              </a:rPr>
              <a:t>Result Set</a:t>
            </a:r>
          </a:p>
        </p:txBody>
      </p:sp>
      <p:sp>
        <p:nvSpPr>
          <p:cNvPr id="76" name="Rectangle 75"/>
          <p:cNvSpPr/>
          <p:nvPr/>
        </p:nvSpPr>
        <p:spPr bwMode="auto">
          <a:xfrm>
            <a:off x="1615441" y="3472095"/>
            <a:ext cx="2145953" cy="46745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b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chemeClr val="tx1"/>
                </a:solidFill>
                <a:cs typeface="Segoe UI Light" panose="020B0502040204020203" pitchFamily="34" charset="0"/>
              </a:rPr>
              <a:t>Result Set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1896907" y="2033257"/>
            <a:ext cx="1864487" cy="343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cs typeface="Segoe UI Light" panose="020B0502040204020203" pitchFamily="34" charset="0"/>
              </a:rPr>
              <a:t>Client</a:t>
            </a:r>
          </a:p>
        </p:txBody>
      </p:sp>
      <p:graphicFrame>
        <p:nvGraphicFramePr>
          <p:cNvPr id="78" name="Table 7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492989"/>
              </p:ext>
            </p:extLst>
          </p:nvPr>
        </p:nvGraphicFramePr>
        <p:xfrm>
          <a:off x="6580124" y="5110660"/>
          <a:ext cx="5412207" cy="670532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203417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502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2782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35233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EmpName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EmpNID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EmpSalary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35233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Sultan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0x7ff654ae6d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0x7ddfddae6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9" name="Rectangle 78"/>
          <p:cNvSpPr/>
          <p:nvPr/>
        </p:nvSpPr>
        <p:spPr bwMode="auto">
          <a:xfrm>
            <a:off x="8002341" y="4662396"/>
            <a:ext cx="2145953" cy="467454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46630" rIns="0" bIns="46630" numCol="1" rtlCol="0" anchor="b" anchorCtr="0" compatLnSpc="1">
            <a:prstTxWarp prst="textNoShape">
              <a:avLst/>
            </a:prstTxWarp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r>
              <a:rPr lang="en-US" dirty="0" err="1" smtClean="0">
                <a:solidFill>
                  <a:schemeClr val="tx1"/>
                </a:solidFill>
                <a:cs typeface="Segoe UI Light" panose="020B0502040204020203" pitchFamily="34" charset="0"/>
              </a:rPr>
              <a:t>dbo.Employee</a:t>
            </a:r>
            <a:endParaRPr lang="en-US" dirty="0">
              <a:solidFill>
                <a:schemeClr val="tx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80" name="Group 79"/>
          <p:cNvGrpSpPr/>
          <p:nvPr/>
        </p:nvGrpSpPr>
        <p:grpSpPr>
          <a:xfrm>
            <a:off x="7721058" y="5758596"/>
            <a:ext cx="1271672" cy="454296"/>
            <a:chOff x="7721288" y="6439227"/>
            <a:chExt cx="1271853" cy="454361"/>
          </a:xfrm>
        </p:grpSpPr>
        <p:sp>
          <p:nvSpPr>
            <p:cNvPr id="81" name="TextBox 80"/>
            <p:cNvSpPr txBox="1"/>
            <p:nvPr/>
          </p:nvSpPr>
          <p:spPr>
            <a:xfrm>
              <a:off x="7721288" y="6554986"/>
              <a:ext cx="1100266" cy="3386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Cipher text</a:t>
              </a:r>
              <a:endParaRPr lang="en-US" sz="1600" dirty="0"/>
            </a:p>
          </p:txBody>
        </p:sp>
        <p:cxnSp>
          <p:nvCxnSpPr>
            <p:cNvPr id="82" name="Straight Connector 81"/>
            <p:cNvCxnSpPr/>
            <p:nvPr/>
          </p:nvCxnSpPr>
          <p:spPr>
            <a:xfrm flipH="1" flipV="1">
              <a:off x="7793665" y="6439227"/>
              <a:ext cx="292757" cy="2315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flipV="1">
              <a:off x="8389088" y="6449822"/>
              <a:ext cx="604053" cy="2209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Group 83"/>
          <p:cNvGrpSpPr/>
          <p:nvPr/>
        </p:nvGrpSpPr>
        <p:grpSpPr>
          <a:xfrm>
            <a:off x="6918842" y="2310826"/>
            <a:ext cx="5713879" cy="765728"/>
            <a:chOff x="6918960" y="2815707"/>
            <a:chExt cx="4148362" cy="765837"/>
          </a:xfrm>
        </p:grpSpPr>
        <p:sp>
          <p:nvSpPr>
            <p:cNvPr id="85" name="Rectangle 84"/>
            <p:cNvSpPr/>
            <p:nvPr/>
          </p:nvSpPr>
          <p:spPr>
            <a:xfrm>
              <a:off x="6918960" y="2815707"/>
              <a:ext cx="4148362" cy="7387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solidFill>
                    <a:srgbClr val="A31515"/>
                  </a:solidFill>
                  <a:highlight>
                    <a:srgbClr val="FFFFFF"/>
                  </a:highlight>
                  <a:latin typeface="Consolas" panose="020B0609020204030204" pitchFamily="49" charset="0"/>
                </a:rPr>
                <a:t>"SELECT </a:t>
              </a:r>
              <a:r>
                <a:rPr lang="en-US" sz="1400" dirty="0" err="1" smtClean="0">
                  <a:solidFill>
                    <a:srgbClr val="A31515"/>
                  </a:solidFill>
                  <a:highlight>
                    <a:srgbClr val="FFFFFF"/>
                  </a:highlight>
                  <a:latin typeface="Consolas" panose="020B0609020204030204" pitchFamily="49" charset="0"/>
                </a:rPr>
                <a:t>EmpName,EmpSalary</a:t>
              </a:r>
              <a:r>
                <a:rPr lang="en-US" sz="1400" dirty="0" smtClean="0">
                  <a:solidFill>
                    <a:srgbClr val="A31515"/>
                  </a:solidFill>
                  <a:highlight>
                    <a:srgbClr val="FFFFFF"/>
                  </a:highlight>
                  <a:latin typeface="Consolas" panose="020B0609020204030204" pitchFamily="49" charset="0"/>
                </a:rPr>
                <a:t> </a:t>
              </a:r>
              <a:r>
                <a:rPr lang="en-US" sz="1400" dirty="0">
                  <a:solidFill>
                    <a:srgbClr val="A31515"/>
                  </a:solidFill>
                  <a:highlight>
                    <a:srgbClr val="FFFFFF"/>
                  </a:highlight>
                  <a:latin typeface="Consolas" panose="020B0609020204030204" pitchFamily="49" charset="0"/>
                </a:rPr>
                <a:t>FROM </a:t>
              </a:r>
              <a:r>
                <a:rPr lang="en-US" sz="1400" dirty="0" smtClean="0">
                  <a:solidFill>
                    <a:srgbClr val="A31515"/>
                  </a:solidFill>
                  <a:highlight>
                    <a:srgbClr val="FFFFFF"/>
                  </a:highlight>
                  <a:latin typeface="Consolas" panose="020B0609020204030204" pitchFamily="49" charset="0"/>
                </a:rPr>
                <a:t>Employee WHERE </a:t>
              </a:r>
            </a:p>
            <a:p>
              <a:r>
                <a:rPr lang="en-US" sz="1400" dirty="0" err="1" smtClean="0">
                  <a:solidFill>
                    <a:srgbClr val="A31515"/>
                  </a:solidFill>
                  <a:highlight>
                    <a:srgbClr val="FFFFFF"/>
                  </a:highlight>
                  <a:latin typeface="Consolas" panose="020B0609020204030204" pitchFamily="49" charset="0"/>
                </a:rPr>
                <a:t>EmpNID</a:t>
              </a:r>
              <a:r>
                <a:rPr lang="en-US" sz="1400" dirty="0" smtClean="0">
                  <a:solidFill>
                    <a:srgbClr val="A31515"/>
                  </a:solidFill>
                  <a:highlight>
                    <a:srgbClr val="FFFFFF"/>
                  </a:highlight>
                  <a:latin typeface="Consolas" panose="020B0609020204030204" pitchFamily="49" charset="0"/>
                </a:rPr>
                <a:t> = @NID"</a:t>
              </a:r>
              <a:r>
                <a:rPr lang="en-US" sz="1400" dirty="0" smtClean="0">
                  <a:solidFill>
                    <a:srgbClr val="000000"/>
                  </a:solidFill>
                  <a:highlight>
                    <a:srgbClr val="FFFFFF"/>
                  </a:highlight>
                  <a:latin typeface="Consolas" panose="020B0609020204030204" pitchFamily="49" charset="0"/>
                </a:rPr>
                <a:t>, </a:t>
              </a:r>
              <a:endParaRPr lang="en-US" sz="1400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endParaRPr>
            </a:p>
            <a:p>
              <a:r>
                <a:rPr lang="en-US" sz="1400" b="1" dirty="0">
                  <a:solidFill>
                    <a:srgbClr val="A31515"/>
                  </a:solidFill>
                  <a:highlight>
                    <a:srgbClr val="FFFFFF"/>
                  </a:highlight>
                  <a:latin typeface="Consolas" panose="020B0609020204030204" pitchFamily="49" charset="0"/>
                </a:rPr>
                <a:t>0x7ff654ae6d</a:t>
              </a:r>
              <a:endParaRPr lang="en-US" sz="1400" b="1" dirty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endParaRPr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8303350" y="3242942"/>
              <a:ext cx="798696" cy="3386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Cipher text</a:t>
              </a:r>
              <a:endParaRPr lang="en-US" sz="1600" dirty="0"/>
            </a:p>
          </p:txBody>
        </p:sp>
        <p:cxnSp>
          <p:nvCxnSpPr>
            <p:cNvPr id="87" name="Straight Connector 86"/>
            <p:cNvCxnSpPr/>
            <p:nvPr/>
          </p:nvCxnSpPr>
          <p:spPr>
            <a:xfrm>
              <a:off x="7853089" y="3277372"/>
              <a:ext cx="396770" cy="16440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Rectangle 87"/>
          <p:cNvSpPr/>
          <p:nvPr/>
        </p:nvSpPr>
        <p:spPr>
          <a:xfrm>
            <a:off x="171088" y="2347746"/>
            <a:ext cx="4718918" cy="73866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"SELECT </a:t>
            </a:r>
            <a:r>
              <a:rPr lang="en-US" sz="1400" dirty="0" err="1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EmpName,EmpSalary</a:t>
            </a:r>
            <a:r>
              <a:rPr lang="en-US" sz="1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FROM Customers WHERE </a:t>
            </a:r>
            <a:r>
              <a:rPr lang="en-US" sz="1400" dirty="0" err="1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EmpNID</a:t>
            </a:r>
            <a:r>
              <a:rPr lang="en-US" sz="1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= </a:t>
            </a:r>
            <a:r>
              <a:rPr lang="en-US" sz="1400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@NID"</a:t>
            </a:r>
            <a:r>
              <a:rPr lang="en-US" sz="1400" dirty="0" smtClean="0">
                <a:solidFill>
                  <a:srgbClr val="000000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,</a:t>
            </a:r>
            <a:endParaRPr lang="en-US" sz="1400" dirty="0">
              <a:solidFill>
                <a:srgbClr val="000000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  <a:p>
            <a:r>
              <a:rPr lang="en-US" sz="1400" b="1" dirty="0" smtClean="0">
                <a:solidFill>
                  <a:srgbClr val="A31515"/>
                </a:solidFill>
                <a:highlight>
                  <a:srgbClr val="FFFFFF"/>
                </a:highlight>
                <a:latin typeface="Consolas" panose="020B0609020204030204" pitchFamily="49" charset="0"/>
              </a:rPr>
              <a:t>“NID_Sultan_1"</a:t>
            </a:r>
            <a:endParaRPr lang="en-US" sz="1400" b="1" dirty="0">
              <a:solidFill>
                <a:srgbClr val="A31515"/>
              </a:solidFill>
              <a:highlight>
                <a:srgbClr val="FFFFFF"/>
              </a:highlight>
              <a:latin typeface="Consolas" panose="020B0609020204030204" pitchFamily="49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6752064" y="414462"/>
            <a:ext cx="5052816" cy="1273017"/>
          </a:xfrm>
          <a:prstGeom prst="rect">
            <a:avLst/>
          </a:prstGeom>
          <a:noFill/>
        </p:spPr>
        <p:txBody>
          <a:bodyPr wrap="square" lIns="182854" tIns="146284" rIns="182854" bIns="146284" rtlCol="0">
            <a:spAutoFit/>
          </a:bodyPr>
          <a:lstStyle/>
          <a:p>
            <a:pPr marL="0" lvl="1">
              <a:lnSpc>
                <a:spcPct val="90000"/>
              </a:lnSpc>
              <a:spcAft>
                <a:spcPts val="600"/>
              </a:spcAft>
            </a:pPr>
            <a:r>
              <a:rPr lang="en-US" sz="2353" i="1" dirty="0">
                <a:latin typeface="+mj-lt"/>
              </a:rPr>
              <a:t>Encrypted sensitive data and corresponding keys are never seen in plaintext in SQL Server</a:t>
            </a:r>
          </a:p>
        </p:txBody>
      </p:sp>
      <p:sp>
        <p:nvSpPr>
          <p:cNvPr id="90" name="Rounded Rectangle 89"/>
          <p:cNvSpPr/>
          <p:nvPr/>
        </p:nvSpPr>
        <p:spPr>
          <a:xfrm>
            <a:off x="89753" y="1969573"/>
            <a:ext cx="6331981" cy="3799618"/>
          </a:xfrm>
          <a:prstGeom prst="roundRect">
            <a:avLst/>
          </a:prstGeom>
          <a:noFill/>
          <a:ln w="444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trust boundary</a:t>
            </a:r>
          </a:p>
        </p:txBody>
      </p:sp>
      <p:graphicFrame>
        <p:nvGraphicFramePr>
          <p:cNvPr id="91" name="Table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14621"/>
              </p:ext>
            </p:extLst>
          </p:nvPr>
        </p:nvGraphicFramePr>
        <p:xfrm>
          <a:off x="2537724" y="3936339"/>
          <a:ext cx="1524013" cy="706053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15240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335233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EmpSalary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787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$100,000</a:t>
                      </a:r>
                      <a:endParaRPr lang="en-US" sz="1600" dirty="0"/>
                    </a:p>
                  </a:txBody>
                  <a:tcPr marL="91427" marR="91427" marT="45713" marB="45713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92" name="TextBox 91"/>
          <p:cNvSpPr txBox="1"/>
          <p:nvPr/>
        </p:nvSpPr>
        <p:spPr>
          <a:xfrm>
            <a:off x="2881808" y="4835767"/>
            <a:ext cx="32682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Column Encryption Setting = enabled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18060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6" grpId="0"/>
      <p:bldP spid="8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Key Rotation</a:t>
            </a:r>
            <a:endParaRPr lang="en-US" sz="320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930747"/>
            <a:ext cx="10281557" cy="4702631"/>
          </a:xfrm>
        </p:spPr>
        <p:txBody>
          <a:bodyPr>
            <a:normAutofit fontScale="70000" lnSpcReduction="20000"/>
          </a:bodyPr>
          <a:lstStyle/>
          <a:p>
            <a:pPr marL="114298" indent="0" algn="ctr">
              <a:buNone/>
            </a:pPr>
            <a:endParaRPr lang="en-US" sz="800" dirty="0"/>
          </a:p>
          <a:p>
            <a:pPr marL="114298" indent="0" algn="ctr">
              <a:buNone/>
            </a:pPr>
            <a:endParaRPr lang="en-US" sz="8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Ensure Compliance Requirement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Ensure Better Security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 Rotating of CMK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800" dirty="0"/>
              <a:t>Provision a new CMK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800" dirty="0"/>
              <a:t>Encrypt CEK with new </a:t>
            </a:r>
            <a:r>
              <a:rPr lang="en-US" sz="3800" dirty="0" smtClean="0"/>
              <a:t>CMK (Rotate CMK)</a:t>
            </a:r>
            <a:endParaRPr lang="en-US" sz="38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800" dirty="0"/>
              <a:t>Configure Client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800" dirty="0"/>
              <a:t>Cleaning Up &amp; </a:t>
            </a:r>
            <a:r>
              <a:rPr lang="en-US" sz="3800" dirty="0" smtClean="0"/>
              <a:t>Archiving </a:t>
            </a:r>
            <a:r>
              <a:rPr lang="en-US" sz="3800" smtClean="0"/>
              <a:t>(Clean CMK)</a:t>
            </a:r>
            <a:endParaRPr lang="en-US" sz="38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2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Benchmarking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93273" y="3543303"/>
            <a:ext cx="97916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sqlperformance.com/2015/08/sql-server-2016/always-encrypted-performance-follow-up</a:t>
            </a:r>
            <a:r>
              <a:rPr lang="en-US" dirty="0" smtClean="0"/>
              <a:t> </a:t>
            </a: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61634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88"/>
            <a:ext cx="12192000" cy="5841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8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799"/>
            <a:ext cx="12192000" cy="59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41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2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Securing Your 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55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54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Data Type</a:t>
            </a:r>
            <a:endParaRPr lang="en-US" sz="320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24666"/>
            <a:ext cx="10281557" cy="4702631"/>
          </a:xfrm>
        </p:spPr>
        <p:txBody>
          <a:bodyPr>
            <a:normAutofit fontScale="55000" lnSpcReduction="20000"/>
          </a:bodyPr>
          <a:lstStyle/>
          <a:p>
            <a:pPr marL="285748" indent="-171450" algn="ctr">
              <a:buFont typeface="Arial" panose="020B0604020202020204" pitchFamily="34" charset="0"/>
              <a:buChar char="•"/>
            </a:pPr>
            <a:endParaRPr lang="en-US" sz="8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XML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 timestamp/ </a:t>
            </a:r>
            <a:r>
              <a:rPr lang="en-US" sz="3400" dirty="0" err="1"/>
              <a:t>rowversion</a:t>
            </a:r>
            <a:endParaRPr lang="en-US" sz="34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image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 err="1"/>
              <a:t>ntext</a:t>
            </a:r>
            <a:r>
              <a:rPr lang="en-US" sz="3400" dirty="0"/>
              <a:t>/ text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 err="1"/>
              <a:t>sql_variant</a:t>
            </a:r>
            <a:endParaRPr lang="en-US" sz="34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 smtClean="0"/>
              <a:t>geography</a:t>
            </a:r>
            <a:r>
              <a:rPr lang="en-US" sz="3400" dirty="0"/>
              <a:t>/ geometry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User defined type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Non Binary2 Collation string data type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Alias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Sparse column set</a:t>
            </a:r>
          </a:p>
          <a:p>
            <a:pPr marL="114298" indent="0" algn="ctr">
              <a:buNone/>
            </a:pPr>
            <a:endParaRPr lang="en-US" sz="2000" dirty="0" smtClean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13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Column</a:t>
            </a:r>
            <a:endParaRPr lang="en-US" sz="320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24666"/>
            <a:ext cx="10281557" cy="4702631"/>
          </a:xfrm>
        </p:spPr>
        <p:txBody>
          <a:bodyPr>
            <a:normAutofit fontScale="55000" lnSpcReduction="20000"/>
          </a:bodyPr>
          <a:lstStyle/>
          <a:p>
            <a:pPr marL="285748" indent="-171450" algn="ctr">
              <a:buFont typeface="Arial" panose="020B0604020202020204" pitchFamily="34" charset="0"/>
              <a:buChar char="•"/>
            </a:pPr>
            <a:endParaRPr lang="en-US" sz="8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800" dirty="0"/>
              <a:t>Partitioning columns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800" dirty="0"/>
              <a:t>Columns with default constraints/ check constraints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800" dirty="0"/>
              <a:t>Referencing column  can’t be encrypted with randomized option (for deterministic option the CEK must be the same)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800" dirty="0"/>
              <a:t>Columns that are keys of </a:t>
            </a:r>
            <a:r>
              <a:rPr lang="en-US" sz="3800" dirty="0" err="1"/>
              <a:t>fulltext</a:t>
            </a:r>
            <a:r>
              <a:rPr lang="en-US" sz="3800" dirty="0"/>
              <a:t> indices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800" dirty="0"/>
              <a:t>Columns referenced by computed columns when the expression does unsupported operations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800" dirty="0"/>
              <a:t>Columns referenced by statistics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800" dirty="0"/>
              <a:t>Table variable columns</a:t>
            </a:r>
          </a:p>
          <a:p>
            <a:pPr marL="114298" indent="0" algn="ctr">
              <a:buNone/>
            </a:pPr>
            <a:endParaRPr lang="en-US" sz="2000" dirty="0" smtClean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65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Clause</a:t>
            </a:r>
            <a:endParaRPr lang="en-US" sz="320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24666"/>
            <a:ext cx="10281557" cy="4702631"/>
          </a:xfrm>
        </p:spPr>
        <p:txBody>
          <a:bodyPr>
            <a:normAutofit/>
          </a:bodyPr>
          <a:lstStyle/>
          <a:p>
            <a:pPr marL="285748" indent="-171450" algn="ctr">
              <a:buFont typeface="Arial" panose="020B0604020202020204" pitchFamily="34" charset="0"/>
              <a:buChar char="•"/>
            </a:pPr>
            <a:endParaRPr lang="en-US" sz="8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FOR XML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FOR JSON PATH</a:t>
            </a:r>
          </a:p>
          <a:p>
            <a:pPr marL="114298" indent="0" algn="ctr">
              <a:buNone/>
            </a:pPr>
            <a:endParaRPr lang="en-US" sz="2000" dirty="0" smtClean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452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1" dirty="0" smtClean="0"/>
              <a:t>Features</a:t>
            </a:r>
            <a:endParaRPr lang="en-US" sz="320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24666"/>
            <a:ext cx="10281557" cy="4702631"/>
          </a:xfrm>
        </p:spPr>
        <p:txBody>
          <a:bodyPr>
            <a:normAutofit/>
          </a:bodyPr>
          <a:lstStyle/>
          <a:p>
            <a:pPr marL="285748" indent="-171450" algn="ctr">
              <a:buFont typeface="Arial" panose="020B0604020202020204" pitchFamily="34" charset="0"/>
              <a:buChar char="•"/>
            </a:pPr>
            <a:endParaRPr lang="en-US" sz="800" dirty="0"/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Transactional or Merge Replication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dirty="0"/>
              <a:t>Distributed Queries (linked servers)</a:t>
            </a:r>
          </a:p>
          <a:p>
            <a:pPr marL="114298" indent="0" algn="ctr">
              <a:buNone/>
            </a:pPr>
            <a:endParaRPr lang="en-US" sz="2000" dirty="0" smtClean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9335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823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555172"/>
            <a:ext cx="10281557" cy="5372126"/>
          </a:xfrm>
        </p:spPr>
        <p:txBody>
          <a:bodyPr>
            <a:normAutofit fontScale="40000" lnSpcReduction="20000"/>
          </a:bodyPr>
          <a:lstStyle/>
          <a:p>
            <a:pPr>
              <a:lnSpc>
                <a:spcPct val="150000"/>
              </a:lnSpc>
            </a:pPr>
            <a:r>
              <a:rPr lang="en-US" sz="4500" dirty="0" smtClean="0"/>
              <a:t>Always </a:t>
            </a:r>
            <a:r>
              <a:rPr lang="en-US" sz="4500" dirty="0"/>
              <a:t>Encrypted (Database Engine) </a:t>
            </a:r>
            <a:endParaRPr lang="en-US" sz="4500" dirty="0" smtClean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4500" dirty="0">
                <a:hlinkClick r:id="rId3"/>
              </a:rPr>
              <a:t>https://</a:t>
            </a:r>
            <a:r>
              <a:rPr lang="en-US" sz="4500" dirty="0" smtClean="0">
                <a:hlinkClick r:id="rId3"/>
              </a:rPr>
              <a:t>msdn.microsoft.com/en-us/library/mt163865.aspx</a:t>
            </a:r>
            <a:r>
              <a:rPr lang="en-US" sz="4500" dirty="0" smtClean="0"/>
              <a:t>	</a:t>
            </a:r>
            <a:endParaRPr lang="en-US" sz="45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4500" dirty="0">
                <a:hlinkClick r:id="rId4"/>
              </a:rPr>
              <a:t>https://</a:t>
            </a:r>
            <a:r>
              <a:rPr lang="en-US" sz="4500" dirty="0" smtClean="0">
                <a:hlinkClick r:id="rId4"/>
              </a:rPr>
              <a:t>channel9.msdn.com/events/datadriven/sqlserver2016/alwaysencrypted</a:t>
            </a:r>
            <a:r>
              <a:rPr lang="en-US" sz="4500" dirty="0" smtClean="0"/>
              <a:t>	</a:t>
            </a:r>
            <a:endParaRPr lang="en-US" sz="4500" dirty="0"/>
          </a:p>
          <a:p>
            <a:pPr>
              <a:lnSpc>
                <a:spcPct val="150000"/>
              </a:lnSpc>
            </a:pPr>
            <a:r>
              <a:rPr lang="en-US" sz="4500" dirty="0" smtClean="0"/>
              <a:t>Always </a:t>
            </a:r>
            <a:r>
              <a:rPr lang="en-US" sz="4500" dirty="0"/>
              <a:t>Encrypted </a:t>
            </a:r>
            <a:r>
              <a:rPr lang="en-US" sz="4500" dirty="0" smtClean="0"/>
              <a:t>(Client Development) 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4500" dirty="0">
                <a:hlinkClick r:id="rId5"/>
              </a:rPr>
              <a:t>https://</a:t>
            </a:r>
            <a:r>
              <a:rPr lang="en-US" sz="4500" dirty="0" smtClean="0">
                <a:hlinkClick r:id="rId5"/>
              </a:rPr>
              <a:t>msdn.microsoft.com/en-us/library/mt147923.aspx</a:t>
            </a:r>
            <a:r>
              <a:rPr lang="en-US" sz="4500" dirty="0" smtClean="0"/>
              <a:t>	</a:t>
            </a:r>
            <a:endParaRPr lang="en-US" sz="45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4500" dirty="0">
                <a:hlinkClick r:id="rId6"/>
              </a:rPr>
              <a:t>https://</a:t>
            </a:r>
            <a:r>
              <a:rPr lang="en-US" sz="4500" dirty="0" smtClean="0">
                <a:hlinkClick r:id="rId6"/>
              </a:rPr>
              <a:t>blogs.msdn.microsoft.com/sqlsecurity/2015/08/27/using-always-encrypted-with-entity-framework-6</a:t>
            </a:r>
            <a:r>
              <a:rPr lang="en-US" sz="4500" dirty="0" smtClean="0"/>
              <a:t>	</a:t>
            </a:r>
            <a:endParaRPr lang="en-US" sz="4500" dirty="0"/>
          </a:p>
          <a:p>
            <a:pPr>
              <a:lnSpc>
                <a:spcPct val="150000"/>
              </a:lnSpc>
            </a:pPr>
            <a:r>
              <a:rPr lang="en-US" sz="4500" dirty="0" smtClean="0"/>
              <a:t>Column </a:t>
            </a:r>
            <a:r>
              <a:rPr lang="en-US" sz="4500" dirty="0"/>
              <a:t>Master Key Rotation and Cleanup with Always </a:t>
            </a:r>
            <a:r>
              <a:rPr lang="en-US" sz="4500" dirty="0" smtClean="0"/>
              <a:t>Encrypted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4500" dirty="0">
                <a:hlinkClick r:id="rId7"/>
              </a:rPr>
              <a:t>https://</a:t>
            </a:r>
            <a:r>
              <a:rPr lang="en-US" sz="4500" dirty="0" smtClean="0">
                <a:hlinkClick r:id="rId7"/>
              </a:rPr>
              <a:t>msdn.microsoft.com/en-us/library/mt607048.aspx</a:t>
            </a:r>
            <a:r>
              <a:rPr lang="en-US" sz="4500" dirty="0" smtClean="0"/>
              <a:t>	</a:t>
            </a:r>
            <a:endParaRPr lang="en-US" sz="4500" dirty="0"/>
          </a:p>
          <a:p>
            <a:pPr>
              <a:lnSpc>
                <a:spcPct val="150000"/>
              </a:lnSpc>
            </a:pPr>
            <a:r>
              <a:rPr lang="en-US" sz="4500" dirty="0" smtClean="0"/>
              <a:t>Import/Export </a:t>
            </a:r>
            <a:r>
              <a:rPr lang="en-US" sz="4500" dirty="0"/>
              <a:t>Windows </a:t>
            </a:r>
            <a:r>
              <a:rPr lang="en-US" sz="4500" dirty="0" smtClean="0"/>
              <a:t>Cert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4500" dirty="0">
                <a:hlinkClick r:id="rId8"/>
              </a:rPr>
              <a:t>http://</a:t>
            </a:r>
            <a:r>
              <a:rPr lang="en-US" sz="4500" dirty="0" smtClean="0">
                <a:hlinkClick r:id="rId8"/>
              </a:rPr>
              <a:t>windows.microsoft.com/en-us/windows/import-export-certificates-private-keys#1TC=windows-7</a:t>
            </a:r>
            <a:r>
              <a:rPr lang="en-US" sz="4500" dirty="0" smtClean="0"/>
              <a:t>	</a:t>
            </a:r>
            <a:endParaRPr lang="en-US" sz="4500" dirty="0"/>
          </a:p>
          <a:p>
            <a:pPr marL="457190" lvl="1" indent="0">
              <a:lnSpc>
                <a:spcPct val="150000"/>
              </a:lnSpc>
              <a:buNone/>
            </a:pPr>
            <a:endParaRPr lang="en-US" sz="3800" dirty="0" smtClean="0"/>
          </a:p>
          <a:p>
            <a:pPr marL="114298" indent="0" algn="ctr">
              <a:buNone/>
            </a:pPr>
            <a:endParaRPr lang="en-US" sz="2000" dirty="0" smtClean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 smtClean="0"/>
              <a:t>SQLSaturday</a:t>
            </a:r>
            <a:r>
              <a:rPr lang="en-US" b="1" dirty="0" smtClean="0"/>
              <a:t> #533 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61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 &amp;</a:t>
            </a:r>
            <a:br>
              <a:rPr lang="en-US" dirty="0" smtClean="0"/>
            </a:br>
            <a:r>
              <a:rPr lang="en-US" dirty="0" smtClean="0"/>
              <a:t>Happy Encrypting !!!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bg1">
                    <a:lumMod val="50000"/>
                  </a:schemeClr>
                </a:solidFill>
              </a:rPr>
              <a:t>SQLSaturday</a:t>
            </a:r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 #533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– Bangladesh 2016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Content Placeholder 5"/>
          <p:cNvSpPr>
            <a:spLocks noGrp="1"/>
          </p:cNvSpPr>
          <p:nvPr>
            <p:ph sz="quarter" idx="10"/>
          </p:nvPr>
        </p:nvSpPr>
        <p:spPr>
          <a:xfrm>
            <a:off x="613739" y="5582990"/>
            <a:ext cx="9150738" cy="447838"/>
          </a:xfrm>
        </p:spPr>
        <p:txBody>
          <a:bodyPr/>
          <a:lstStyle/>
          <a:p>
            <a:r>
              <a:rPr lang="en-US" sz="1600" b="1" dirty="0"/>
              <a:t>Md. Sultan-E-Alam Khan, </a:t>
            </a:r>
            <a:r>
              <a:rPr lang="en-US" sz="1600" b="1" dirty="0" smtClean="0"/>
              <a:t>PMP</a:t>
            </a:r>
            <a:r>
              <a:rPr lang="en-US" b="1" dirty="0">
                <a:latin typeface="Calibri" panose="020F0502020204030204" pitchFamily="34" charset="0"/>
                <a:ea typeface="Times New Roman" panose="02020603050405020304" pitchFamily="18" charset="0"/>
                <a:cs typeface="Tahoma" panose="020B0604030504040204" pitchFamily="34" charset="0"/>
              </a:rPr>
              <a:t>®</a:t>
            </a:r>
            <a:r>
              <a:rPr lang="en-US" sz="1600" b="1" dirty="0" smtClean="0"/>
              <a:t>, </a:t>
            </a:r>
            <a:r>
              <a:rPr lang="en-US" sz="1600" b="1" dirty="0"/>
              <a:t>SMC™, OCP, MCSD | Head of Application, Lanka Bangla</a:t>
            </a:r>
          </a:p>
        </p:txBody>
      </p:sp>
    </p:spTree>
    <p:extLst>
      <p:ext uri="{BB962C8B-B14F-4D97-AF65-F5344CB8AC3E}">
        <p14:creationId xmlns:p14="http://schemas.microsoft.com/office/powerpoint/2010/main" val="4225347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298" indent="0" algn="ctr">
              <a:buNone/>
            </a:pPr>
            <a:endParaRPr lang="en-US" dirty="0" smtClean="0"/>
          </a:p>
          <a:p>
            <a:pPr marL="114298" indent="0" algn="ctr">
              <a:buNone/>
            </a:pPr>
            <a:endParaRPr lang="en-US" dirty="0"/>
          </a:p>
          <a:p>
            <a:pPr marL="114298" indent="0" algn="ctr">
              <a:buNone/>
            </a:pPr>
            <a:r>
              <a:rPr lang="en-US" dirty="0" smtClean="0"/>
              <a:t>Protecting your legal assets from the illegal access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1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44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3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298" indent="0" algn="ctr">
              <a:buNone/>
            </a:pPr>
            <a:endParaRPr lang="en-US" dirty="0" smtClean="0"/>
          </a:p>
          <a:p>
            <a:pPr marL="114298" indent="0" algn="ctr">
              <a:buNone/>
            </a:pP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37163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1797" y="1157982"/>
            <a:ext cx="6448425" cy="49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334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257311"/>
            <a:ext cx="8229600" cy="4868863"/>
          </a:xfrm>
        </p:spPr>
        <p:txBody>
          <a:bodyPr/>
          <a:lstStyle/>
          <a:p>
            <a:pPr marL="114298" indent="0" algn="ctr">
              <a:buNone/>
            </a:pPr>
            <a:endParaRPr lang="en-US" dirty="0" smtClean="0"/>
          </a:p>
          <a:p>
            <a:pPr marL="114298" indent="0" algn="ctr">
              <a:buNone/>
            </a:pP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337163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212" y="1257312"/>
            <a:ext cx="7805057" cy="470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32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155708"/>
            <a:ext cx="9144000" cy="4546600"/>
          </a:xfrm>
        </p:spPr>
        <p:txBody>
          <a:bodyPr/>
          <a:lstStyle/>
          <a:p>
            <a:pPr marL="114298" indent="0" algn="ctr">
              <a:buNone/>
            </a:pPr>
            <a:endParaRPr lang="en-US" dirty="0" smtClean="0"/>
          </a:p>
          <a:p>
            <a:pPr marL="114298" indent="0" algn="ctr">
              <a:buNone/>
            </a:pP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1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55700"/>
            <a:ext cx="9144000" cy="45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461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298" indent="0">
              <a:buNone/>
            </a:pPr>
            <a:r>
              <a:rPr lang="en-US" dirty="0" smtClean="0"/>
              <a:t>In </a:t>
            </a:r>
            <a:r>
              <a:rPr lang="en-US" dirty="0"/>
              <a:t>2015, 60 percent of all attacks were carried out by insiders, either ones with malicious intent </a:t>
            </a:r>
            <a:r>
              <a:rPr lang="en-US" dirty="0" smtClean="0"/>
              <a:t>(44.5%) or </a:t>
            </a:r>
            <a:r>
              <a:rPr lang="en-US" dirty="0"/>
              <a:t>those </a:t>
            </a:r>
            <a:r>
              <a:rPr lang="en-US" dirty="0" smtClean="0"/>
              <a:t>who </a:t>
            </a:r>
            <a:r>
              <a:rPr lang="en-US" dirty="0"/>
              <a:t>served as inadvertent </a:t>
            </a:r>
            <a:r>
              <a:rPr lang="en-US" dirty="0" smtClean="0"/>
              <a:t>actors (15.5%). </a:t>
            </a:r>
            <a:r>
              <a:rPr lang="en-US" dirty="0"/>
              <a:t>In other words, they were instigated by people you’d be likely to trust. </a:t>
            </a:r>
            <a:r>
              <a:rPr lang="en-US" dirty="0" smtClean="0"/>
              <a:t>And </a:t>
            </a:r>
            <a:r>
              <a:rPr lang="en-US" dirty="0"/>
              <a:t>they can result in </a:t>
            </a:r>
            <a:r>
              <a:rPr lang="en-US" dirty="0" smtClean="0"/>
              <a:t>substantial </a:t>
            </a:r>
            <a:r>
              <a:rPr lang="en-US" dirty="0"/>
              <a:t>ﬁnancial and reputational </a:t>
            </a:r>
            <a:r>
              <a:rPr lang="en-US" dirty="0" smtClean="0"/>
              <a:t>losses.</a:t>
            </a:r>
          </a:p>
          <a:p>
            <a:pPr marL="114298" indent="0">
              <a:buNone/>
            </a:pPr>
            <a:endParaRPr lang="en-US" dirty="0" smtClean="0"/>
          </a:p>
          <a:p>
            <a:pPr marL="114298" indent="0">
              <a:buNone/>
            </a:pPr>
            <a:r>
              <a:rPr lang="en-US" dirty="0" smtClean="0"/>
              <a:t>-- </a:t>
            </a:r>
            <a:r>
              <a:rPr lang="en-US" dirty="0"/>
              <a:t>IBM 2016 Cyber Security Intelligence </a:t>
            </a:r>
            <a:r>
              <a:rPr lang="en-US" dirty="0" smtClean="0"/>
              <a:t>Report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1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06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298" indent="0" algn="ctr">
              <a:buNone/>
            </a:pPr>
            <a:endParaRPr lang="en-US" dirty="0" smtClean="0"/>
          </a:p>
          <a:p>
            <a:pPr marL="114298" indent="0" algn="ctr">
              <a:buNone/>
            </a:pPr>
            <a:endParaRPr lang="en-US" dirty="0"/>
          </a:p>
          <a:p>
            <a:pPr marL="114298" indent="0" algn="ctr">
              <a:buNone/>
            </a:pPr>
            <a:r>
              <a:rPr lang="en-US" dirty="0" smtClean="0"/>
              <a:t>As a DBA have you feel yourself insecure because of your super power? Any mess happen you are the first guy to say goodbye.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65271"/>
            <a:ext cx="5562601" cy="256215"/>
          </a:xfrm>
          <a:prstGeom prst="rect">
            <a:avLst/>
          </a:prstGeom>
        </p:spPr>
        <p:txBody>
          <a:bodyPr vert="horz" lIns="0" tIns="45720" rIns="91440" bIns="45720" rtlCol="0" anchor="t" anchorCtr="0"/>
          <a:lstStyle>
            <a:lvl1pPr algn="l">
              <a:defRPr sz="1000" b="0" i="0" kern="0" spc="11">
                <a:solidFill>
                  <a:schemeClr val="accent1"/>
                </a:solidFill>
                <a:latin typeface="Source Sans Pro"/>
                <a:cs typeface="Source Sans Pro"/>
              </a:defRPr>
            </a:lvl1pPr>
          </a:lstStyle>
          <a:p>
            <a:r>
              <a:rPr lang="en-US" b="1" dirty="0" err="1"/>
              <a:t>SQLSaturday</a:t>
            </a:r>
            <a:r>
              <a:rPr lang="en-US" b="1" dirty="0"/>
              <a:t> #533 </a:t>
            </a:r>
            <a:r>
              <a:rPr lang="en-US" b="1" dirty="0" smtClean="0"/>
              <a:t>– Bangladesh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423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SQL Saturday">
      <a:dk1>
        <a:sysClr val="windowText" lastClr="000000"/>
      </a:dk1>
      <a:lt1>
        <a:sysClr val="window" lastClr="FFFFFF"/>
      </a:lt1>
      <a:dk2>
        <a:srgbClr val="3E3F3E"/>
      </a:dk2>
      <a:lt2>
        <a:srgbClr val="EEECE1"/>
      </a:lt2>
      <a:accent1>
        <a:srgbClr val="19405F"/>
      </a:accent1>
      <a:accent2>
        <a:srgbClr val="00548A"/>
      </a:accent2>
      <a:accent3>
        <a:srgbClr val="8CB13D"/>
      </a:accent3>
      <a:accent4>
        <a:srgbClr val="2E709A"/>
      </a:accent4>
      <a:accent5>
        <a:srgbClr val="D4762F"/>
      </a:accent5>
      <a:accent6>
        <a:srgbClr val="7C3575"/>
      </a:accent6>
      <a:hlink>
        <a:srgbClr val="8FB443"/>
      </a:hlink>
      <a:folHlink>
        <a:srgbClr val="8EB24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QL Saturday">
    <a:dk1>
      <a:sysClr val="windowText" lastClr="000000"/>
    </a:dk1>
    <a:lt1>
      <a:sysClr val="window" lastClr="FFFFFF"/>
    </a:lt1>
    <a:dk2>
      <a:srgbClr val="3E3F3E"/>
    </a:dk2>
    <a:lt2>
      <a:srgbClr val="EEECE1"/>
    </a:lt2>
    <a:accent1>
      <a:srgbClr val="19405F"/>
    </a:accent1>
    <a:accent2>
      <a:srgbClr val="00548A"/>
    </a:accent2>
    <a:accent3>
      <a:srgbClr val="8CB13D"/>
    </a:accent3>
    <a:accent4>
      <a:srgbClr val="2E709A"/>
    </a:accent4>
    <a:accent5>
      <a:srgbClr val="D4762F"/>
    </a:accent5>
    <a:accent6>
      <a:srgbClr val="7C3575"/>
    </a:accent6>
    <a:hlink>
      <a:srgbClr val="8FB443"/>
    </a:hlink>
    <a:folHlink>
      <a:srgbClr val="8EB240"/>
    </a:folHlink>
  </a:clrScheme>
</a:themeOverride>
</file>

<file path=ppt/theme/themeOverride2.xml><?xml version="1.0" encoding="utf-8"?>
<a:themeOverride xmlns:a="http://schemas.openxmlformats.org/drawingml/2006/main">
  <a:clrScheme name="SQL Saturday">
    <a:dk1>
      <a:sysClr val="windowText" lastClr="000000"/>
    </a:dk1>
    <a:lt1>
      <a:sysClr val="window" lastClr="FFFFFF"/>
    </a:lt1>
    <a:dk2>
      <a:srgbClr val="3E3F3E"/>
    </a:dk2>
    <a:lt2>
      <a:srgbClr val="EEECE1"/>
    </a:lt2>
    <a:accent1>
      <a:srgbClr val="19405F"/>
    </a:accent1>
    <a:accent2>
      <a:srgbClr val="00548A"/>
    </a:accent2>
    <a:accent3>
      <a:srgbClr val="8CB13D"/>
    </a:accent3>
    <a:accent4>
      <a:srgbClr val="2E709A"/>
    </a:accent4>
    <a:accent5>
      <a:srgbClr val="D4762F"/>
    </a:accent5>
    <a:accent6>
      <a:srgbClr val="7C3575"/>
    </a:accent6>
    <a:hlink>
      <a:srgbClr val="8FB443"/>
    </a:hlink>
    <a:folHlink>
      <a:srgbClr val="8EB24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630</TotalTime>
  <Words>1165</Words>
  <Application>Microsoft Office PowerPoint</Application>
  <PresentationFormat>Widescreen</PresentationFormat>
  <Paragraphs>290</Paragraphs>
  <Slides>37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7" baseType="lpstr">
      <vt:lpstr>Arial</vt:lpstr>
      <vt:lpstr>Calibri</vt:lpstr>
      <vt:lpstr>Consolas</vt:lpstr>
      <vt:lpstr>Segoe UI Light</vt:lpstr>
      <vt:lpstr>Source Sans Pro</vt:lpstr>
      <vt:lpstr>Source Sans Pro Light</vt:lpstr>
      <vt:lpstr>Tahoma</vt:lpstr>
      <vt:lpstr>Times New Roman</vt:lpstr>
      <vt:lpstr>Wingdings</vt:lpstr>
      <vt:lpstr>Office Theme</vt:lpstr>
      <vt:lpstr>Securing Your Data With SQL 2016 (An overview of Always Encrypted)</vt:lpstr>
      <vt:lpstr>Topics of Discussion</vt:lpstr>
      <vt:lpstr>Securing Your Database</vt:lpstr>
      <vt:lpstr>Security</vt:lpstr>
      <vt:lpstr>Security</vt:lpstr>
      <vt:lpstr>Security</vt:lpstr>
      <vt:lpstr>Security</vt:lpstr>
      <vt:lpstr>Security</vt:lpstr>
      <vt:lpstr>Security</vt:lpstr>
      <vt:lpstr>Security</vt:lpstr>
      <vt:lpstr>Security</vt:lpstr>
      <vt:lpstr>Security</vt:lpstr>
      <vt:lpstr>Why Encrypting the Database</vt:lpstr>
      <vt:lpstr>History of Database Encryption</vt:lpstr>
      <vt:lpstr>History of Database Encryption</vt:lpstr>
      <vt:lpstr>Always Encryption</vt:lpstr>
      <vt:lpstr>Solution to the issues with earlier encryption</vt:lpstr>
      <vt:lpstr>PowerPoint Presentation</vt:lpstr>
      <vt:lpstr>Type of Keys</vt:lpstr>
      <vt:lpstr>Type of Keys (Cont.)</vt:lpstr>
      <vt:lpstr>Type of Encryption</vt:lpstr>
      <vt:lpstr>Type of Encryption (Cont.)</vt:lpstr>
      <vt:lpstr>Type of Encryption (Cont.)</vt:lpstr>
      <vt:lpstr>PowerPoint Presentation</vt:lpstr>
      <vt:lpstr>Key Rotation</vt:lpstr>
      <vt:lpstr>Performance Benchmarking</vt:lpstr>
      <vt:lpstr>PowerPoint Presentation</vt:lpstr>
      <vt:lpstr>PowerPoint Presentation</vt:lpstr>
      <vt:lpstr>PowerPoint Presentation</vt:lpstr>
      <vt:lpstr>Limitations</vt:lpstr>
      <vt:lpstr>Data Type</vt:lpstr>
      <vt:lpstr>Column</vt:lpstr>
      <vt:lpstr>Clause</vt:lpstr>
      <vt:lpstr>Features</vt:lpstr>
      <vt:lpstr>References</vt:lpstr>
      <vt:lpstr>PowerPoint Presentation</vt:lpstr>
      <vt:lpstr>Thank You &amp; Happy Encrypting !!!</vt:lpstr>
    </vt:vector>
  </TitlesOfParts>
  <Company>Revealed Design, LLC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Carla Hamilton</dc:creator>
  <cp:lastModifiedBy>Sultan</cp:lastModifiedBy>
  <cp:revision>231</cp:revision>
  <dcterms:created xsi:type="dcterms:W3CDTF">2015-06-30T22:55:59Z</dcterms:created>
  <dcterms:modified xsi:type="dcterms:W3CDTF">2016-11-19T11:47:46Z</dcterms:modified>
</cp:coreProperties>
</file>

<file path=docProps/thumbnail.jpeg>
</file>